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9" r:id="rId1"/>
  </p:sldMasterIdLst>
  <p:notesMasterIdLst>
    <p:notesMasterId r:id="rId60"/>
  </p:notesMasterIdLst>
  <p:sldIdLst>
    <p:sldId id="726" r:id="rId2"/>
    <p:sldId id="766" r:id="rId3"/>
    <p:sldId id="767" r:id="rId4"/>
    <p:sldId id="257" r:id="rId5"/>
    <p:sldId id="769" r:id="rId6"/>
    <p:sldId id="770" r:id="rId7"/>
    <p:sldId id="771" r:id="rId8"/>
    <p:sldId id="772" r:id="rId9"/>
    <p:sldId id="736" r:id="rId10"/>
    <p:sldId id="761" r:id="rId11"/>
    <p:sldId id="269" r:id="rId12"/>
    <p:sldId id="271" r:id="rId13"/>
    <p:sldId id="725" r:id="rId14"/>
    <p:sldId id="755" r:id="rId15"/>
    <p:sldId id="723" r:id="rId16"/>
    <p:sldId id="732" r:id="rId17"/>
    <p:sldId id="741" r:id="rId18"/>
    <p:sldId id="746" r:id="rId19"/>
    <p:sldId id="809" r:id="rId20"/>
    <p:sldId id="742" r:id="rId21"/>
    <p:sldId id="744" r:id="rId22"/>
    <p:sldId id="760" r:id="rId23"/>
    <p:sldId id="733" r:id="rId24"/>
    <p:sldId id="773" r:id="rId25"/>
    <p:sldId id="774" r:id="rId26"/>
    <p:sldId id="775" r:id="rId27"/>
    <p:sldId id="738" r:id="rId28"/>
    <p:sldId id="745" r:id="rId29"/>
    <p:sldId id="792" r:id="rId30"/>
    <p:sldId id="776" r:id="rId31"/>
    <p:sldId id="749" r:id="rId32"/>
    <p:sldId id="762" r:id="rId33"/>
    <p:sldId id="763" r:id="rId34"/>
    <p:sldId id="764" r:id="rId35"/>
    <p:sldId id="256" r:id="rId36"/>
    <p:sldId id="787" r:id="rId37"/>
    <p:sldId id="788" r:id="rId38"/>
    <p:sldId id="789" r:id="rId39"/>
    <p:sldId id="808" r:id="rId40"/>
    <p:sldId id="268" r:id="rId41"/>
    <p:sldId id="786" r:id="rId42"/>
    <p:sldId id="781" r:id="rId43"/>
    <p:sldId id="794" r:id="rId44"/>
    <p:sldId id="783" r:id="rId45"/>
    <p:sldId id="782" r:id="rId46"/>
    <p:sldId id="777" r:id="rId47"/>
    <p:sldId id="795" r:id="rId48"/>
    <p:sldId id="791" r:id="rId49"/>
    <p:sldId id="798" r:id="rId50"/>
    <p:sldId id="796" r:id="rId51"/>
    <p:sldId id="797" r:id="rId52"/>
    <p:sldId id="801" r:id="rId53"/>
    <p:sldId id="800" r:id="rId54"/>
    <p:sldId id="799" r:id="rId55"/>
    <p:sldId id="803" r:id="rId56"/>
    <p:sldId id="804" r:id="rId57"/>
    <p:sldId id="805" r:id="rId58"/>
    <p:sldId id="806" r:id="rId5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Style moyen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980" autoAdjust="0"/>
    <p:restoredTop sz="77582" autoAdjust="0"/>
  </p:normalViewPr>
  <p:slideViewPr>
    <p:cSldViewPr snapToGrid="0">
      <p:cViewPr varScale="1">
        <p:scale>
          <a:sx n="92" d="100"/>
          <a:sy n="92" d="100"/>
        </p:scale>
        <p:origin x="1116"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A3B2CEF-D6EA-43D8-9595-D4502027BE1B}" type="datetimeFigureOut">
              <a:rPr lang="fr-FR" smtClean="0"/>
              <a:t>13/03/2025</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E261592-67D3-4505-B6A0-0DE6770E6AF4}" type="slidenum">
              <a:rPr lang="fr-FR" smtClean="0"/>
              <a:t>‹N°›</a:t>
            </a:fld>
            <a:endParaRPr lang="fr-FR"/>
          </a:p>
        </p:txBody>
      </p:sp>
    </p:spTree>
    <p:extLst>
      <p:ext uri="{BB962C8B-B14F-4D97-AF65-F5344CB8AC3E}">
        <p14:creationId xmlns:p14="http://schemas.microsoft.com/office/powerpoint/2010/main" val="12323657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Je suis aujourd'hui pour vous présenter mon projet de fin de formation</a:t>
            </a:r>
          </a:p>
          <a:p>
            <a:r>
              <a:rPr lang="fr-FR" dirty="0"/>
              <a:t>Mais avant ça, je vais faire une petite présentation sur moi</a:t>
            </a:r>
          </a:p>
        </p:txBody>
      </p:sp>
      <p:sp>
        <p:nvSpPr>
          <p:cNvPr id="4" name="Espace réservé du numéro de diapositive 3"/>
          <p:cNvSpPr>
            <a:spLocks noGrp="1"/>
          </p:cNvSpPr>
          <p:nvPr>
            <p:ph type="sldNum" sz="quarter" idx="5"/>
          </p:nvPr>
        </p:nvSpPr>
        <p:spPr/>
        <p:txBody>
          <a:bodyPr/>
          <a:lstStyle/>
          <a:p>
            <a:fld id="{7E26136D-1A5D-49B3-AACA-13D7FB8A912B}" type="slidenum">
              <a:rPr lang="fr-FR" smtClean="0"/>
              <a:t>1</a:t>
            </a:fld>
            <a:endParaRPr lang="fr-FR"/>
          </a:p>
        </p:txBody>
      </p:sp>
    </p:spTree>
    <p:extLst>
      <p:ext uri="{BB962C8B-B14F-4D97-AF65-F5344CB8AC3E}">
        <p14:creationId xmlns:p14="http://schemas.microsoft.com/office/powerpoint/2010/main" val="35277919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1DC544-AAF0-6405-C142-9144D66FA642}"/>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BAE3BAD7-C3B6-F61F-62ED-A29E0C278C9F}"/>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1E74CFFE-93A1-7846-5F4A-327AC5B4E981}"/>
              </a:ext>
            </a:extLst>
          </p:cNvPr>
          <p:cNvSpPr>
            <a:spLocks noGrp="1"/>
          </p:cNvSpPr>
          <p:nvPr>
            <p:ph type="body" idx="1"/>
          </p:nvPr>
        </p:nvSpPr>
        <p:spPr/>
        <p:txBody>
          <a:bodyPr/>
          <a:lstStyle/>
          <a:p>
            <a:r>
              <a:rPr lang="fr-FR" dirty="0"/>
              <a:t>A partir des trois persona précèdent, j’ai identifié les besoins fonctionnels et non fonctionnels</a:t>
            </a:r>
          </a:p>
        </p:txBody>
      </p:sp>
      <p:sp>
        <p:nvSpPr>
          <p:cNvPr id="4" name="Espace réservé du numéro de diapositive 3">
            <a:extLst>
              <a:ext uri="{FF2B5EF4-FFF2-40B4-BE49-F238E27FC236}">
                <a16:creationId xmlns:a16="http://schemas.microsoft.com/office/drawing/2014/main" id="{F00B51F6-4F00-5D2A-254F-E8136D5863D4}"/>
              </a:ext>
            </a:extLst>
          </p:cNvPr>
          <p:cNvSpPr>
            <a:spLocks noGrp="1"/>
          </p:cNvSpPr>
          <p:nvPr>
            <p:ph type="sldNum" sz="quarter" idx="5"/>
          </p:nvPr>
        </p:nvSpPr>
        <p:spPr/>
        <p:txBody>
          <a:bodyPr/>
          <a:lstStyle/>
          <a:p>
            <a:fld id="{5E261592-67D3-4505-B6A0-0DE6770E6AF4}" type="slidenum">
              <a:rPr lang="fr-FR" smtClean="0"/>
              <a:t>10</a:t>
            </a:fld>
            <a:endParaRPr lang="fr-FR"/>
          </a:p>
        </p:txBody>
      </p:sp>
    </p:spTree>
    <p:extLst>
      <p:ext uri="{BB962C8B-B14F-4D97-AF65-F5344CB8AC3E}">
        <p14:creationId xmlns:p14="http://schemas.microsoft.com/office/powerpoint/2010/main" val="18497596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b="1" dirty="0"/>
              <a:t>Inscription et authentification des utilisateurs</a:t>
            </a:r>
            <a:r>
              <a:rPr lang="fr-FR" dirty="0"/>
              <a:t> :Les utilisateurs doivent pouvoir créer un compte, se connecter et se déconnecter en toute sécurité.</a:t>
            </a:r>
          </a:p>
          <a:p>
            <a:r>
              <a:rPr lang="fr-FR" b="1" dirty="0"/>
              <a:t>Gestion des recettes</a:t>
            </a:r>
            <a:r>
              <a:rPr lang="fr-FR" dirty="0"/>
              <a:t> :ajouter, modifier et supprimer les recettes qu'ils ont partagées eux-mêmes.</a:t>
            </a:r>
          </a:p>
          <a:p>
            <a:r>
              <a:rPr lang="fr-FR" b="1" dirty="0"/>
              <a:t>Recherche</a:t>
            </a:r>
            <a:r>
              <a:rPr lang="fr-FR" dirty="0"/>
              <a:t>: en fonction de plusieurs critères, comme les ingrédients, le type de plat (entrée, plat principal, dessert).</a:t>
            </a:r>
          </a:p>
          <a:p>
            <a:r>
              <a:rPr lang="fr-FR" b="1" dirty="0"/>
              <a:t>Interaction sociale</a:t>
            </a:r>
            <a:r>
              <a:rPr lang="fr-FR" dirty="0"/>
              <a:t> :commenter, noter et réagir aux recettes d'autres membres </a:t>
            </a:r>
          </a:p>
          <a:p>
            <a:r>
              <a:rPr lang="fr-FR" b="1" dirty="0"/>
              <a:t>Gestion des profils utilisateurs</a:t>
            </a:r>
            <a:r>
              <a:rPr lang="fr-FR" dirty="0"/>
              <a:t> :Chaque utilisateur doit avoir un profil où il peut consulter ses recettes, ses favoris et ses commentaires.</a:t>
            </a:r>
          </a:p>
          <a:p>
            <a:endParaRPr lang="fr-FR" dirty="0"/>
          </a:p>
        </p:txBody>
      </p:sp>
      <p:sp>
        <p:nvSpPr>
          <p:cNvPr id="4" name="Espace réservé du numéro de diapositive 3"/>
          <p:cNvSpPr>
            <a:spLocks noGrp="1"/>
          </p:cNvSpPr>
          <p:nvPr>
            <p:ph type="sldNum" sz="quarter" idx="5"/>
          </p:nvPr>
        </p:nvSpPr>
        <p:spPr/>
        <p:txBody>
          <a:bodyPr/>
          <a:lstStyle/>
          <a:p>
            <a:fld id="{7E26136D-1A5D-49B3-AACA-13D7FB8A912B}" type="slidenum">
              <a:rPr lang="fr-FR" smtClean="0"/>
              <a:t>11</a:t>
            </a:fld>
            <a:endParaRPr lang="fr-FR"/>
          </a:p>
        </p:txBody>
      </p:sp>
    </p:spTree>
    <p:extLst>
      <p:ext uri="{BB962C8B-B14F-4D97-AF65-F5344CB8AC3E}">
        <p14:creationId xmlns:p14="http://schemas.microsoft.com/office/powerpoint/2010/main" val="30295157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025853-56A0-A063-FE9C-AF868D95BAA4}"/>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1B9E7456-6F8F-AB4B-C87E-1359A06A23C9}"/>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7E5365BD-8F15-C350-E2E5-1ACC99DE3FB8}"/>
              </a:ext>
            </a:extLst>
          </p:cNvPr>
          <p:cNvSpPr>
            <a:spLocks noGrp="1"/>
          </p:cNvSpPr>
          <p:nvPr>
            <p:ph type="body" idx="1"/>
          </p:nvPr>
        </p:nvSpPr>
        <p:spPr/>
        <p:txBody>
          <a:bodyPr/>
          <a:lstStyle/>
          <a:p>
            <a:r>
              <a:rPr lang="fr-FR" dirty="0"/>
              <a:t>Qui concernent la qualité du site, son efficacité et son accessibilité.</a:t>
            </a:r>
          </a:p>
          <a:p>
            <a:pPr>
              <a:buFont typeface="+mj-lt"/>
              <a:buAutoNum type="arabicPeriod"/>
            </a:pPr>
            <a:r>
              <a:rPr lang="fr-FR" b="1" dirty="0"/>
              <a:t>Performance</a:t>
            </a:r>
            <a:r>
              <a:rPr lang="fr-FR" dirty="0"/>
              <a:t> : Le site doit être rapide et réactif. Les temps de chargement des pages doivent être minimisés, notamment pour la recherche de recettes.</a:t>
            </a:r>
          </a:p>
          <a:p>
            <a:pPr>
              <a:buFont typeface="+mj-lt"/>
              <a:buAutoNum type="arabicPeriod"/>
            </a:pPr>
            <a:r>
              <a:rPr lang="fr-FR" b="1" dirty="0"/>
              <a:t>Sécurité</a:t>
            </a:r>
            <a:r>
              <a:rPr lang="fr-FR" dirty="0"/>
              <a:t> : garantir la sécurité des données des utilisateurs. Seuls les propriétaires peuvent modifier ou supprimer leurs propres contributions.</a:t>
            </a:r>
          </a:p>
          <a:p>
            <a:pPr>
              <a:buFont typeface="+mj-lt"/>
              <a:buAutoNum type="arabicPeriod"/>
            </a:pPr>
            <a:r>
              <a:rPr lang="fr-FR" b="1" dirty="0"/>
              <a:t>Disponibilité</a:t>
            </a:r>
            <a:r>
              <a:rPr lang="fr-FR" dirty="0"/>
              <a:t> :Le système doit être disponible au moins 99 % du temps, assurant un accès continu pour les utilisateurs.</a:t>
            </a:r>
          </a:p>
          <a:p>
            <a:pPr>
              <a:buFont typeface="+mj-lt"/>
              <a:buAutoNum type="arabicPeriod"/>
            </a:pPr>
            <a:r>
              <a:rPr lang="fr-FR" b="1" dirty="0"/>
              <a:t>Responsivité</a:t>
            </a:r>
            <a:r>
              <a:rPr lang="fr-FR" dirty="0"/>
              <a:t> :Accessible sur différents types d’appareils (ordinateurs, tablettes, smartphones)</a:t>
            </a:r>
          </a:p>
          <a:p>
            <a:pPr>
              <a:buFont typeface="+mj-lt"/>
              <a:buAutoNum type="arabicPeriod"/>
            </a:pPr>
            <a:r>
              <a:rPr lang="fr-FR" b="1" dirty="0"/>
              <a:t>Facilité d’utilisation</a:t>
            </a:r>
            <a:r>
              <a:rPr lang="fr-FR" dirty="0"/>
              <a:t> :L’interface doit être intuitive et simple à utiliser, permettant aux utilisateurs de naviguer facilement, même s’ils ne sont pas familiers avec la technologie.</a:t>
            </a:r>
          </a:p>
          <a:p>
            <a:endParaRPr lang="fr-FR" dirty="0"/>
          </a:p>
        </p:txBody>
      </p:sp>
      <p:sp>
        <p:nvSpPr>
          <p:cNvPr id="4" name="Espace réservé du numéro de diapositive 3">
            <a:extLst>
              <a:ext uri="{FF2B5EF4-FFF2-40B4-BE49-F238E27FC236}">
                <a16:creationId xmlns:a16="http://schemas.microsoft.com/office/drawing/2014/main" id="{20D1421E-40C2-9E00-2503-13A6BD83C937}"/>
              </a:ext>
            </a:extLst>
          </p:cNvPr>
          <p:cNvSpPr>
            <a:spLocks noGrp="1"/>
          </p:cNvSpPr>
          <p:nvPr>
            <p:ph type="sldNum" sz="quarter" idx="5"/>
          </p:nvPr>
        </p:nvSpPr>
        <p:spPr/>
        <p:txBody>
          <a:bodyPr/>
          <a:lstStyle/>
          <a:p>
            <a:fld id="{7E26136D-1A5D-49B3-AACA-13D7FB8A912B}" type="slidenum">
              <a:rPr lang="fr-FR" smtClean="0"/>
              <a:t>12</a:t>
            </a:fld>
            <a:endParaRPr lang="fr-FR"/>
          </a:p>
        </p:txBody>
      </p:sp>
    </p:spTree>
    <p:extLst>
      <p:ext uri="{BB962C8B-B14F-4D97-AF65-F5344CB8AC3E}">
        <p14:creationId xmlns:p14="http://schemas.microsoft.com/office/powerpoint/2010/main" val="33258163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pPr indent="-285750">
              <a:lnSpc>
                <a:spcPct val="160000"/>
              </a:lnSpc>
              <a:buFontTx/>
              <a:buChar char="-"/>
            </a:pPr>
            <a:r>
              <a:rPr lang="fr-FR" sz="1200" dirty="0">
                <a:solidFill>
                  <a:schemeClr val="tx1">
                    <a:lumMod val="75000"/>
                    <a:lumOff val="25000"/>
                  </a:schemeClr>
                </a:solidFill>
              </a:rPr>
              <a:t>Comme Le régime cétogène gagne en popularité en ce moment, il est souvent difficile de trouver des recettes cétogènes regroupées en un seul endroit. </a:t>
            </a:r>
          </a:p>
          <a:p>
            <a:pPr marL="0" marR="0" lvl="0" indent="-285750" algn="l" defTabSz="914400" rtl="0" eaLnBrk="1" fontAlgn="auto" latinLnBrk="0" hangingPunct="1">
              <a:lnSpc>
                <a:spcPct val="160000"/>
              </a:lnSpc>
              <a:spcBef>
                <a:spcPts val="0"/>
              </a:spcBef>
              <a:spcAft>
                <a:spcPts val="0"/>
              </a:spcAft>
              <a:buClrTx/>
              <a:buSzTx/>
              <a:buFontTx/>
              <a:buChar char="-"/>
              <a:tabLst/>
              <a:defRPr/>
            </a:pPr>
            <a:r>
              <a:rPr lang="fr-FR" sz="1200" dirty="0">
                <a:solidFill>
                  <a:schemeClr val="tx1">
                    <a:lumMod val="75000"/>
                    <a:lumOff val="25000"/>
                  </a:schemeClr>
                </a:solidFill>
              </a:rPr>
              <a:t> Mon objectif C’est de Créer un site centralisé où les utilisateurs peuvent partager et découvrir des recettes cétogènes facilement</a:t>
            </a:r>
          </a:p>
          <a:p>
            <a:pPr indent="-285750">
              <a:lnSpc>
                <a:spcPct val="160000"/>
              </a:lnSpc>
              <a:buFontTx/>
              <a:buChar char="-"/>
            </a:pPr>
            <a:endParaRPr lang="fr-FR" sz="1200" dirty="0">
              <a:solidFill>
                <a:schemeClr val="tx1">
                  <a:lumMod val="75000"/>
                  <a:lumOff val="25000"/>
                </a:schemeClr>
              </a:solidFill>
            </a:endParaRPr>
          </a:p>
          <a:p>
            <a:pPr indent="-285750">
              <a:lnSpc>
                <a:spcPct val="160000"/>
              </a:lnSpc>
              <a:buFontTx/>
              <a:buChar char="-"/>
            </a:pPr>
            <a:r>
              <a:rPr lang="fr-FR" sz="1200" dirty="0">
                <a:solidFill>
                  <a:schemeClr val="tx1">
                    <a:lumMod val="75000"/>
                    <a:lumOff val="25000"/>
                  </a:schemeClr>
                </a:solidFill>
              </a:rPr>
              <a:t>Les amateurs de ce régime doivent naviguer entre différents sites et plateformes pour obtenir les recettes et les astuces qui leur conviennent</a:t>
            </a:r>
          </a:p>
        </p:txBody>
      </p:sp>
      <p:sp>
        <p:nvSpPr>
          <p:cNvPr id="4" name="Espace réservé du numéro de diapositive 3"/>
          <p:cNvSpPr>
            <a:spLocks noGrp="1"/>
          </p:cNvSpPr>
          <p:nvPr>
            <p:ph type="sldNum" sz="quarter" idx="10"/>
          </p:nvPr>
        </p:nvSpPr>
        <p:spPr/>
        <p:txBody>
          <a:bodyPr/>
          <a:lstStyle/>
          <a:p>
            <a:pPr>
              <a:defRPr/>
            </a:pPr>
            <a:fld id="{4D0EBCC0-73A0-4639-8651-90FB47B333D2}" type="slidenum">
              <a:rPr lang="en-GB" smtClean="0"/>
              <a:pPr>
                <a:defRPr/>
              </a:pPr>
              <a:t>13</a:t>
            </a:fld>
            <a:endParaRPr lang="en-GB"/>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114620-9C93-4174-4EDF-B21B6AFBAE94}"/>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7532AB6E-8D1A-74AD-AC8B-F2539B275B5D}"/>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7A9B673B-8125-0898-9F8E-18A377FF7F94}"/>
              </a:ext>
            </a:extLst>
          </p:cNvPr>
          <p:cNvSpPr>
            <a:spLocks noGrp="1"/>
          </p:cNvSpPr>
          <p:nvPr>
            <p:ph type="body" idx="1"/>
          </p:nvPr>
        </p:nvSpPr>
        <p:spPr/>
        <p:txBody>
          <a:bodyPr/>
          <a:lstStyle/>
          <a:p>
            <a:pPr>
              <a:buFont typeface="Arial" panose="020B0604020202020204" pitchFamily="34" charset="0"/>
              <a:buChar char="•"/>
            </a:pPr>
            <a:r>
              <a:rPr lang="fr-FR" dirty="0"/>
              <a:t>J’ai identifié les limites suivant sur le projet</a:t>
            </a:r>
          </a:p>
        </p:txBody>
      </p:sp>
      <p:sp>
        <p:nvSpPr>
          <p:cNvPr id="4" name="Espace réservé du numéro de diapositive 3">
            <a:extLst>
              <a:ext uri="{FF2B5EF4-FFF2-40B4-BE49-F238E27FC236}">
                <a16:creationId xmlns:a16="http://schemas.microsoft.com/office/drawing/2014/main" id="{1741E4B3-3078-132E-BC9D-FBA54FA24B98}"/>
              </a:ext>
            </a:extLst>
          </p:cNvPr>
          <p:cNvSpPr>
            <a:spLocks noGrp="1"/>
          </p:cNvSpPr>
          <p:nvPr>
            <p:ph type="sldNum" sz="quarter" idx="5"/>
          </p:nvPr>
        </p:nvSpPr>
        <p:spPr/>
        <p:txBody>
          <a:bodyPr/>
          <a:lstStyle/>
          <a:p>
            <a:fld id="{5E261592-67D3-4505-B6A0-0DE6770E6AF4}" type="slidenum">
              <a:rPr lang="fr-FR" smtClean="0"/>
              <a:t>14</a:t>
            </a:fld>
            <a:endParaRPr lang="fr-FR"/>
          </a:p>
        </p:txBody>
      </p:sp>
    </p:spTree>
    <p:extLst>
      <p:ext uri="{BB962C8B-B14F-4D97-AF65-F5344CB8AC3E}">
        <p14:creationId xmlns:p14="http://schemas.microsoft.com/office/powerpoint/2010/main" val="9829483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b="1" dirty="0"/>
              <a:t>Dépendance aux utilisateurs</a:t>
            </a:r>
            <a:r>
              <a:rPr lang="fr-FR" dirty="0"/>
              <a:t> :</a:t>
            </a:r>
          </a:p>
          <a:p>
            <a:pPr>
              <a:buFont typeface="Arial" panose="020B0604020202020204" pitchFamily="34" charset="0"/>
              <a:buChar char="•"/>
            </a:pPr>
            <a:r>
              <a:rPr lang="fr-FR" dirty="0"/>
              <a:t>Le site a besoin que les utilisateurs soient actifs, sinon il n'y aura pas de nouvelles recettes.</a:t>
            </a:r>
          </a:p>
          <a:p>
            <a:pPr>
              <a:buFont typeface="Arial" panose="020B0604020202020204" pitchFamily="34" charset="0"/>
              <a:buChar char="•"/>
            </a:pPr>
            <a:r>
              <a:rPr lang="fr-FR" dirty="0"/>
              <a:t>Pour encourager les utilisateurs à revenir, j’ai envisager un système de badge pour </a:t>
            </a:r>
            <a:r>
              <a:rPr lang="fr-FR" dirty="0" err="1"/>
              <a:t>recompenser</a:t>
            </a:r>
            <a:r>
              <a:rPr lang="fr-FR" dirty="0"/>
              <a:t> les utilisateurs les plus</a:t>
            </a:r>
          </a:p>
          <a:p>
            <a:pPr>
              <a:buFont typeface="Arial" panose="020B0604020202020204" pitchFamily="34" charset="0"/>
              <a:buChar char="•"/>
            </a:pPr>
            <a:endParaRPr lang="fr-FR" dirty="0"/>
          </a:p>
          <a:p>
            <a:r>
              <a:rPr lang="fr-FR" b="1" dirty="0"/>
              <a:t>Qualité des recettes</a:t>
            </a:r>
            <a:r>
              <a:rPr lang="fr-FR" dirty="0"/>
              <a:t> :</a:t>
            </a:r>
          </a:p>
          <a:p>
            <a:pPr>
              <a:buFont typeface="Arial" panose="020B0604020202020204" pitchFamily="34" charset="0"/>
              <a:buChar char="•"/>
            </a:pPr>
            <a:r>
              <a:rPr lang="fr-FR" dirty="0"/>
              <a:t>Il peut être difficile de vérifier si toutes les recettes suivent bien le régime cétogène (faible en glucides, riche en graisses).</a:t>
            </a:r>
          </a:p>
          <a:p>
            <a:pPr>
              <a:buFont typeface="Arial" panose="020B0604020202020204" pitchFamily="34" charset="0"/>
              <a:buChar char="•"/>
            </a:pPr>
            <a:r>
              <a:rPr lang="fr-FR" dirty="0"/>
              <a:t>J’</a:t>
            </a:r>
            <a:r>
              <a:rPr lang="fr-FR" dirty="0" err="1"/>
              <a:t>evisage</a:t>
            </a:r>
            <a:r>
              <a:rPr lang="fr-FR" dirty="0"/>
              <a:t> de créer un </a:t>
            </a:r>
            <a:r>
              <a:rPr lang="fr-FR" dirty="0" err="1"/>
              <a:t>role</a:t>
            </a:r>
            <a:r>
              <a:rPr lang="fr-FR" dirty="0"/>
              <a:t> de </a:t>
            </a:r>
            <a:r>
              <a:rPr lang="fr-FR" dirty="0" err="1"/>
              <a:t>moderateur</a:t>
            </a:r>
            <a:r>
              <a:rPr lang="fr-FR" dirty="0"/>
              <a:t> pour valider les recettes avant leurs publication</a:t>
            </a:r>
          </a:p>
          <a:p>
            <a:pPr>
              <a:buFont typeface="Arial" panose="020B0604020202020204" pitchFamily="34" charset="0"/>
              <a:buChar char="•"/>
            </a:pPr>
            <a:r>
              <a:rPr lang="fr-FR" dirty="0"/>
              <a:t>Ou encore permettre aux utilisateurs de signaler les recettes non conforme</a:t>
            </a:r>
          </a:p>
          <a:p>
            <a:pPr>
              <a:buFont typeface="Arial" panose="020B0604020202020204" pitchFamily="34" charset="0"/>
              <a:buChar char="•"/>
            </a:pPr>
            <a:endParaRPr lang="fr-FR" dirty="0"/>
          </a:p>
          <a:p>
            <a:r>
              <a:rPr lang="fr-FR" b="1" dirty="0"/>
              <a:t>Difficulté technique </a:t>
            </a:r>
            <a:r>
              <a:rPr lang="fr-FR" dirty="0"/>
              <a:t>:</a:t>
            </a:r>
          </a:p>
          <a:p>
            <a:pPr>
              <a:buFont typeface="Arial" panose="020B0604020202020204" pitchFamily="34" charset="0"/>
              <a:buChar char="•"/>
            </a:pPr>
            <a:r>
              <a:rPr lang="fr-FR" dirty="0"/>
              <a:t>bien organiser les différents types d'utilisateurs (administrateurs, utilisateurs normaux) pour éviter que tout le monde puisse tout modifier.</a:t>
            </a:r>
          </a:p>
          <a:p>
            <a:pPr>
              <a:buFont typeface="Arial" panose="020B0604020202020204" pitchFamily="34" charset="0"/>
              <a:buChar char="•"/>
            </a:pPr>
            <a:r>
              <a:rPr lang="fr-FR" dirty="0"/>
              <a:t>S’assurer que le site reste rapide et fonctionne bien même avec beaucoup d'utilisateurs.</a:t>
            </a:r>
          </a:p>
          <a:p>
            <a:pPr>
              <a:buFont typeface="Arial" panose="020B0604020202020204" pitchFamily="34" charset="0"/>
              <a:buChar char="•"/>
            </a:pPr>
            <a:endParaRPr lang="fr-FR" dirty="0"/>
          </a:p>
          <a:p>
            <a:pPr>
              <a:buFont typeface="Arial" panose="020B0604020202020204" pitchFamily="34" charset="0"/>
              <a:buChar char="•"/>
            </a:pPr>
            <a:endParaRPr lang="fr-FR" dirty="0"/>
          </a:p>
        </p:txBody>
      </p:sp>
      <p:sp>
        <p:nvSpPr>
          <p:cNvPr id="4" name="Espace réservé du numéro de diapositive 3"/>
          <p:cNvSpPr>
            <a:spLocks noGrp="1"/>
          </p:cNvSpPr>
          <p:nvPr>
            <p:ph type="sldNum" sz="quarter" idx="10"/>
          </p:nvPr>
        </p:nvSpPr>
        <p:spPr/>
        <p:txBody>
          <a:bodyPr/>
          <a:lstStyle/>
          <a:p>
            <a:pPr>
              <a:defRPr/>
            </a:pPr>
            <a:fld id="{4D0EBCC0-73A0-4639-8651-90FB47B333D2}" type="slidenum">
              <a:rPr lang="en-GB" smtClean="0"/>
              <a:pPr>
                <a:defRPr/>
              </a:pPr>
              <a:t>15</a:t>
            </a:fld>
            <a:endParaRPr lang="en-GB"/>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gn="l"/>
            <a:r>
              <a:rPr lang="fr-FR" dirty="0"/>
              <a:t>Nous allons maintenant voir les technologies que j’ai utilisé pour ce projet</a:t>
            </a:r>
          </a:p>
          <a:p>
            <a:pPr algn="l"/>
            <a:r>
              <a:rPr lang="fr-FR" dirty="0"/>
              <a:t>Tout d’abord, j’ai utilisé figma pour maquetter mon site</a:t>
            </a:r>
          </a:p>
          <a:p>
            <a:pPr algn="l"/>
            <a:r>
              <a:rPr lang="fr-FR" dirty="0"/>
              <a:t>Ensuite j’ai réalisé une première version statique avec html, css, </a:t>
            </a:r>
            <a:r>
              <a:rPr lang="fr-FR" dirty="0" err="1"/>
              <a:t>bootstrap</a:t>
            </a:r>
            <a:r>
              <a:rPr lang="fr-FR" dirty="0"/>
              <a:t> </a:t>
            </a:r>
          </a:p>
          <a:p>
            <a:pPr algn="l"/>
            <a:r>
              <a:rPr lang="fr-FR" dirty="0"/>
              <a:t>Et je l’ai enfin rendu dynamique avec javascript, angular et PHP et Symfony</a:t>
            </a:r>
          </a:p>
          <a:p>
            <a:pPr algn="l"/>
            <a:r>
              <a:rPr lang="fr-FR" dirty="0"/>
              <a:t>J’ai </a:t>
            </a:r>
            <a:r>
              <a:rPr lang="fr-FR" dirty="0" err="1"/>
              <a:t>utlisé</a:t>
            </a:r>
            <a:r>
              <a:rPr lang="fr-FR" dirty="0"/>
              <a:t> MySQL pour  la base de données</a:t>
            </a:r>
          </a:p>
          <a:p>
            <a:pPr algn="l"/>
            <a:r>
              <a:rPr lang="fr-FR" dirty="0"/>
              <a:t>Et j’ai utilisé </a:t>
            </a:r>
            <a:r>
              <a:rPr lang="fr-FR" dirty="0" err="1"/>
              <a:t>phpunit</a:t>
            </a:r>
            <a:r>
              <a:rPr lang="fr-FR" dirty="0"/>
              <a:t> pour tester les fonctionnalités de mon projet</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Et tout le code a été sauvegarder sur GitHub ainsi que le suivi du projet</a:t>
            </a:r>
          </a:p>
          <a:p>
            <a:r>
              <a:rPr lang="fr-FR" b="1" i="0" dirty="0">
                <a:solidFill>
                  <a:srgbClr val="BFBFBF"/>
                </a:solidFill>
                <a:effectLst/>
                <a:latin typeface="Arial" panose="020B0604020202020204" pitchFamily="34" charset="0"/>
              </a:rPr>
              <a:t>GitHub est une plateforme open source de gestion de versions et de collaboration</a:t>
            </a:r>
            <a:r>
              <a:rPr lang="fr-FR" b="0" i="0" dirty="0">
                <a:solidFill>
                  <a:srgbClr val="BFBFBF"/>
                </a:solidFill>
                <a:effectLst/>
                <a:latin typeface="Arial" panose="020B0604020202020204" pitchFamily="34" charset="0"/>
              </a:rPr>
              <a:t> </a:t>
            </a:r>
            <a:endParaRPr lang="fr-FR" dirty="0"/>
          </a:p>
          <a:p>
            <a:pPr algn="l"/>
            <a:endParaRPr lang="fr-FR" dirty="0"/>
          </a:p>
        </p:txBody>
      </p:sp>
      <p:sp>
        <p:nvSpPr>
          <p:cNvPr id="4" name="Espace réservé du numéro de diapositive 3"/>
          <p:cNvSpPr>
            <a:spLocks noGrp="1"/>
          </p:cNvSpPr>
          <p:nvPr>
            <p:ph type="sldNum" sz="quarter" idx="5"/>
          </p:nvPr>
        </p:nvSpPr>
        <p:spPr/>
        <p:txBody>
          <a:bodyPr/>
          <a:lstStyle/>
          <a:p>
            <a:pPr>
              <a:defRPr/>
            </a:pPr>
            <a:fld id="{4D0EBCC0-73A0-4639-8651-90FB47B333D2}" type="slidenum">
              <a:rPr lang="en-GB" smtClean="0"/>
              <a:pPr>
                <a:defRPr/>
              </a:pPr>
              <a:t>16</a:t>
            </a:fld>
            <a:endParaRPr lang="en-GB"/>
          </a:p>
        </p:txBody>
      </p:sp>
    </p:spTree>
    <p:extLst>
      <p:ext uri="{BB962C8B-B14F-4D97-AF65-F5344CB8AC3E}">
        <p14:creationId xmlns:p14="http://schemas.microsoft.com/office/powerpoint/2010/main" val="3264635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b="1" i="0" dirty="0">
                <a:solidFill>
                  <a:srgbClr val="BFBFBF"/>
                </a:solidFill>
                <a:effectLst/>
                <a:latin typeface="Arial" panose="020B0604020202020204" pitchFamily="34" charset="0"/>
              </a:rPr>
              <a:t>Je vais maintenant vous </a:t>
            </a:r>
            <a:r>
              <a:rPr lang="fr-FR" b="1" i="0" dirty="0" err="1">
                <a:solidFill>
                  <a:srgbClr val="BFBFBF"/>
                </a:solidFill>
                <a:effectLst/>
                <a:latin typeface="Arial" panose="020B0604020202020204" pitchFamily="34" charset="0"/>
              </a:rPr>
              <a:t>presenter</a:t>
            </a:r>
            <a:r>
              <a:rPr lang="fr-FR" b="1" i="0" dirty="0">
                <a:solidFill>
                  <a:srgbClr val="BFBFBF"/>
                </a:solidFill>
                <a:effectLst/>
                <a:latin typeface="Arial" panose="020B0604020202020204" pitchFamily="34" charset="0"/>
              </a:rPr>
              <a:t> la gestion du projet dans </a:t>
            </a:r>
            <a:r>
              <a:rPr lang="fr-FR" b="1" i="0" dirty="0" err="1">
                <a:solidFill>
                  <a:srgbClr val="BFBFBF"/>
                </a:solidFill>
                <a:effectLst/>
                <a:latin typeface="Arial" panose="020B0604020202020204" pitchFamily="34" charset="0"/>
              </a:rPr>
              <a:t>github</a:t>
            </a:r>
            <a:r>
              <a:rPr lang="fr-FR" b="1" i="0" dirty="0">
                <a:solidFill>
                  <a:srgbClr val="BFBFBF"/>
                </a:solidFill>
                <a:effectLst/>
                <a:latin typeface="Arial" panose="020B0604020202020204" pitchFamily="34" charset="0"/>
              </a:rPr>
              <a:t> avec </a:t>
            </a:r>
            <a:r>
              <a:rPr lang="fr-FR" b="1" i="0" dirty="0" err="1">
                <a:solidFill>
                  <a:srgbClr val="BFBFBF"/>
                </a:solidFill>
                <a:effectLst/>
                <a:latin typeface="Arial" panose="020B0604020202020204" pitchFamily="34" charset="0"/>
              </a:rPr>
              <a:t>gitProjet</a:t>
            </a:r>
            <a:endParaRPr lang="fr-FR" b="1" i="0" dirty="0">
              <a:solidFill>
                <a:srgbClr val="BFBFBF"/>
              </a:solidFill>
              <a:effectLst/>
              <a:latin typeface="Arial" panose="020B0604020202020204" pitchFamily="34" charset="0"/>
            </a:endParaRPr>
          </a:p>
          <a:p>
            <a:endParaRPr lang="fr-FR" dirty="0"/>
          </a:p>
          <a:p>
            <a:r>
              <a:rPr lang="fr-FR" dirty="0"/>
              <a:t>Voici une capture d’écran où l’on peut suivre l’</a:t>
            </a:r>
            <a:r>
              <a:rPr lang="fr-FR" dirty="0" err="1"/>
              <a:t>evolution</a:t>
            </a:r>
            <a:r>
              <a:rPr lang="fr-FR" dirty="0"/>
              <a:t> des taches grâce aux différentes colonnes, </a:t>
            </a:r>
          </a:p>
          <a:p>
            <a:r>
              <a:rPr lang="fr-FR" dirty="0"/>
              <a:t>La </a:t>
            </a:r>
            <a:r>
              <a:rPr lang="fr-FR" dirty="0" err="1"/>
              <a:t>premiere</a:t>
            </a:r>
            <a:r>
              <a:rPr lang="fr-FR" dirty="0"/>
              <a:t> colonne </a:t>
            </a:r>
            <a:r>
              <a:rPr lang="fr-FR" dirty="0" err="1"/>
              <a:t>todo</a:t>
            </a:r>
            <a:r>
              <a:rPr lang="fr-FR" dirty="0"/>
              <a:t> sert a identifier les tâches restantes à faire</a:t>
            </a:r>
          </a:p>
          <a:p>
            <a:r>
              <a:rPr lang="fr-FR" dirty="0"/>
              <a:t>La colonne in </a:t>
            </a:r>
            <a:r>
              <a:rPr lang="fr-FR" dirty="0" err="1"/>
              <a:t>progress</a:t>
            </a:r>
            <a:r>
              <a:rPr lang="fr-FR" dirty="0"/>
              <a:t> permet de voir les tâches en cours de </a:t>
            </a:r>
            <a:r>
              <a:rPr lang="fr-FR" dirty="0" err="1"/>
              <a:t>realisation</a:t>
            </a:r>
            <a:endParaRPr lang="fr-FR" dirty="0"/>
          </a:p>
          <a:p>
            <a:r>
              <a:rPr lang="fr-FR" dirty="0"/>
              <a:t>Et la </a:t>
            </a:r>
            <a:r>
              <a:rPr lang="fr-FR" dirty="0" err="1"/>
              <a:t>derniere</a:t>
            </a:r>
            <a:r>
              <a:rPr lang="fr-FR" dirty="0"/>
              <a:t> permet de voir la liste des tâches </a:t>
            </a:r>
            <a:r>
              <a:rPr lang="fr-FR" dirty="0" err="1"/>
              <a:t>realiser</a:t>
            </a:r>
            <a:endParaRPr lang="fr-FR" dirty="0"/>
          </a:p>
          <a:p>
            <a:endParaRPr lang="fr-FR" dirty="0"/>
          </a:p>
        </p:txBody>
      </p:sp>
      <p:sp>
        <p:nvSpPr>
          <p:cNvPr id="4" name="Espace réservé du numéro de diapositive 3"/>
          <p:cNvSpPr>
            <a:spLocks noGrp="1"/>
          </p:cNvSpPr>
          <p:nvPr>
            <p:ph type="sldNum" sz="quarter" idx="5"/>
          </p:nvPr>
        </p:nvSpPr>
        <p:spPr/>
        <p:txBody>
          <a:bodyPr/>
          <a:lstStyle/>
          <a:p>
            <a:fld id="{5E261592-67D3-4505-B6A0-0DE6770E6AF4}" type="slidenum">
              <a:rPr lang="fr-FR" smtClean="0"/>
              <a:t>17</a:t>
            </a:fld>
            <a:endParaRPr lang="fr-FR"/>
          </a:p>
        </p:txBody>
      </p:sp>
    </p:spTree>
    <p:extLst>
      <p:ext uri="{BB962C8B-B14F-4D97-AF65-F5344CB8AC3E}">
        <p14:creationId xmlns:p14="http://schemas.microsoft.com/office/powerpoint/2010/main" val="41091158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Une des fonctionnalités de GitHub, permet de créer des issues ce qui correspond au USER STORY et voici un exemple</a:t>
            </a:r>
          </a:p>
          <a:p>
            <a:endParaRPr lang="fr-FR" dirty="0"/>
          </a:p>
          <a:p>
            <a:r>
              <a:rPr lang="fr-FR" dirty="0"/>
              <a:t>En tant que développeur, je veux pouvoir (souhaite) crée une maquette afin de faciliter le développement</a:t>
            </a:r>
          </a:p>
          <a:p>
            <a:r>
              <a:rPr lang="fr-FR" dirty="0"/>
              <a:t>Pour qui?  </a:t>
            </a:r>
            <a:r>
              <a:rPr lang="fr-FR" dirty="0" err="1"/>
              <a:t>Personna</a:t>
            </a:r>
            <a:endParaRPr lang="fr-FR" dirty="0"/>
          </a:p>
          <a:p>
            <a:r>
              <a:rPr lang="fr-FR" dirty="0"/>
              <a:t>Besoin</a:t>
            </a:r>
          </a:p>
          <a:p>
            <a:r>
              <a:rPr lang="fr-FR" dirty="0"/>
              <a:t>Finalité (faire un tri)</a:t>
            </a:r>
          </a:p>
          <a:p>
            <a:endParaRPr lang="fr-FR" dirty="0"/>
          </a:p>
        </p:txBody>
      </p:sp>
      <p:sp>
        <p:nvSpPr>
          <p:cNvPr id="4" name="Espace réservé du numéro de diapositive 3"/>
          <p:cNvSpPr>
            <a:spLocks noGrp="1"/>
          </p:cNvSpPr>
          <p:nvPr>
            <p:ph type="sldNum" sz="quarter" idx="5"/>
          </p:nvPr>
        </p:nvSpPr>
        <p:spPr/>
        <p:txBody>
          <a:bodyPr/>
          <a:lstStyle/>
          <a:p>
            <a:fld id="{5E261592-67D3-4505-B6A0-0DE6770E6AF4}" type="slidenum">
              <a:rPr lang="fr-FR" smtClean="0"/>
              <a:t>18</a:t>
            </a:fld>
            <a:endParaRPr lang="fr-FR"/>
          </a:p>
        </p:txBody>
      </p:sp>
    </p:spTree>
    <p:extLst>
      <p:ext uri="{BB962C8B-B14F-4D97-AF65-F5344CB8AC3E}">
        <p14:creationId xmlns:p14="http://schemas.microsoft.com/office/powerpoint/2010/main" val="18427127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Voici quelques exemples</a:t>
            </a:r>
          </a:p>
        </p:txBody>
      </p:sp>
      <p:sp>
        <p:nvSpPr>
          <p:cNvPr id="4" name="Espace réservé du numéro de diapositive 3"/>
          <p:cNvSpPr>
            <a:spLocks noGrp="1"/>
          </p:cNvSpPr>
          <p:nvPr>
            <p:ph type="sldNum" sz="quarter" idx="5"/>
          </p:nvPr>
        </p:nvSpPr>
        <p:spPr/>
        <p:txBody>
          <a:bodyPr/>
          <a:lstStyle/>
          <a:p>
            <a:fld id="{5E261592-67D3-4505-B6A0-0DE6770E6AF4}" type="slidenum">
              <a:rPr lang="fr-FR" smtClean="0"/>
              <a:t>19</a:t>
            </a:fld>
            <a:endParaRPr lang="fr-FR"/>
          </a:p>
        </p:txBody>
      </p:sp>
    </p:spTree>
    <p:extLst>
      <p:ext uri="{BB962C8B-B14F-4D97-AF65-F5344CB8AC3E}">
        <p14:creationId xmlns:p14="http://schemas.microsoft.com/office/powerpoint/2010/main" val="7412970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Mais j’aimerai d’abord faire une petite présentation sur moi</a:t>
            </a:r>
          </a:p>
        </p:txBody>
      </p:sp>
      <p:sp>
        <p:nvSpPr>
          <p:cNvPr id="4" name="Espace réservé du numéro de diapositive 3"/>
          <p:cNvSpPr>
            <a:spLocks noGrp="1"/>
          </p:cNvSpPr>
          <p:nvPr>
            <p:ph type="sldNum" sz="quarter" idx="5"/>
          </p:nvPr>
        </p:nvSpPr>
        <p:spPr/>
        <p:txBody>
          <a:bodyPr/>
          <a:lstStyle/>
          <a:p>
            <a:fld id="{5E261592-67D3-4505-B6A0-0DE6770E6AF4}" type="slidenum">
              <a:rPr lang="fr-FR" smtClean="0"/>
              <a:t>2</a:t>
            </a:fld>
            <a:endParaRPr lang="fr-FR"/>
          </a:p>
        </p:txBody>
      </p:sp>
    </p:spTree>
    <p:extLst>
      <p:ext uri="{BB962C8B-B14F-4D97-AF65-F5344CB8AC3E}">
        <p14:creationId xmlns:p14="http://schemas.microsoft.com/office/powerpoint/2010/main" val="330411367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Toujours dans GitHub, voici la Roadmap du projet avec les dates clés</a:t>
            </a:r>
          </a:p>
        </p:txBody>
      </p:sp>
      <p:sp>
        <p:nvSpPr>
          <p:cNvPr id="4" name="Espace réservé du numéro de diapositive 3"/>
          <p:cNvSpPr>
            <a:spLocks noGrp="1"/>
          </p:cNvSpPr>
          <p:nvPr>
            <p:ph type="sldNum" sz="quarter" idx="5"/>
          </p:nvPr>
        </p:nvSpPr>
        <p:spPr/>
        <p:txBody>
          <a:bodyPr/>
          <a:lstStyle/>
          <a:p>
            <a:fld id="{5E261592-67D3-4505-B6A0-0DE6770E6AF4}" type="slidenum">
              <a:rPr lang="fr-FR" smtClean="0"/>
              <a:t>20</a:t>
            </a:fld>
            <a:endParaRPr lang="fr-FR"/>
          </a:p>
        </p:txBody>
      </p:sp>
    </p:spTree>
    <p:extLst>
      <p:ext uri="{BB962C8B-B14F-4D97-AF65-F5344CB8AC3E}">
        <p14:creationId xmlns:p14="http://schemas.microsoft.com/office/powerpoint/2010/main" val="1751646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Et a la fin voici le Milestone: où l’On peut voir la progression des différentes étapes majeurs du projet</a:t>
            </a:r>
          </a:p>
        </p:txBody>
      </p:sp>
      <p:sp>
        <p:nvSpPr>
          <p:cNvPr id="4" name="Espace réservé du numéro de diapositive 3"/>
          <p:cNvSpPr>
            <a:spLocks noGrp="1"/>
          </p:cNvSpPr>
          <p:nvPr>
            <p:ph type="sldNum" sz="quarter" idx="5"/>
          </p:nvPr>
        </p:nvSpPr>
        <p:spPr/>
        <p:txBody>
          <a:bodyPr/>
          <a:lstStyle/>
          <a:p>
            <a:fld id="{5E261592-67D3-4505-B6A0-0DE6770E6AF4}" type="slidenum">
              <a:rPr lang="fr-FR" smtClean="0"/>
              <a:t>21</a:t>
            </a:fld>
            <a:endParaRPr lang="fr-FR"/>
          </a:p>
        </p:txBody>
      </p:sp>
    </p:spTree>
    <p:extLst>
      <p:ext uri="{BB962C8B-B14F-4D97-AF65-F5344CB8AC3E}">
        <p14:creationId xmlns:p14="http://schemas.microsoft.com/office/powerpoint/2010/main" val="53812220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D30A50-2D6A-85A6-D8E5-2BC2B400B4AC}"/>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F01898FA-1CDC-AB27-6876-A3880C4E5F52}"/>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F8CDCD7B-EFB2-1767-68E4-4A5E1BC792AB}"/>
              </a:ext>
            </a:extLst>
          </p:cNvPr>
          <p:cNvSpPr>
            <a:spLocks noGrp="1"/>
          </p:cNvSpPr>
          <p:nvPr>
            <p:ph type="body" idx="1"/>
          </p:nvPr>
        </p:nvSpPr>
        <p:spPr/>
        <p:txBody>
          <a:bodyPr/>
          <a:lstStyle/>
          <a:p>
            <a:pPr>
              <a:buFont typeface="Arial" panose="020B0604020202020204" pitchFamily="34" charset="0"/>
              <a:buNone/>
            </a:pPr>
            <a:r>
              <a:rPr lang="fr-FR" dirty="0"/>
              <a:t>J’ai ensuite utilisé UML qui est un langage de </a:t>
            </a:r>
            <a:r>
              <a:rPr lang="fr-FR" dirty="0" err="1"/>
              <a:t>modelisation</a:t>
            </a:r>
            <a:r>
              <a:rPr lang="fr-FR" dirty="0"/>
              <a:t> unifié pour identifier les aspects clés de mon application a l’aide des différents diagramme</a:t>
            </a:r>
          </a:p>
          <a:p>
            <a:pPr>
              <a:buFont typeface="Arial" panose="020B0604020202020204" pitchFamily="34" charset="0"/>
              <a:buChar char="•"/>
            </a:pPr>
            <a:endParaRPr lang="fr-FR" dirty="0"/>
          </a:p>
        </p:txBody>
      </p:sp>
      <p:sp>
        <p:nvSpPr>
          <p:cNvPr id="4" name="Espace réservé du numéro de diapositive 3">
            <a:extLst>
              <a:ext uri="{FF2B5EF4-FFF2-40B4-BE49-F238E27FC236}">
                <a16:creationId xmlns:a16="http://schemas.microsoft.com/office/drawing/2014/main" id="{87D028C4-997F-EBD2-AE1E-946CA2C652EF}"/>
              </a:ext>
            </a:extLst>
          </p:cNvPr>
          <p:cNvSpPr>
            <a:spLocks noGrp="1"/>
          </p:cNvSpPr>
          <p:nvPr>
            <p:ph type="sldNum" sz="quarter" idx="5"/>
          </p:nvPr>
        </p:nvSpPr>
        <p:spPr/>
        <p:txBody>
          <a:bodyPr/>
          <a:lstStyle/>
          <a:p>
            <a:fld id="{5E261592-67D3-4505-B6A0-0DE6770E6AF4}" type="slidenum">
              <a:rPr lang="fr-FR" smtClean="0"/>
              <a:t>22</a:t>
            </a:fld>
            <a:endParaRPr lang="fr-FR"/>
          </a:p>
        </p:txBody>
      </p:sp>
    </p:spTree>
    <p:extLst>
      <p:ext uri="{BB962C8B-B14F-4D97-AF65-F5344CB8AC3E}">
        <p14:creationId xmlns:p14="http://schemas.microsoft.com/office/powerpoint/2010/main" val="336406219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b="1" dirty="0"/>
              <a:t>Il montre ce que les utilisateurs peuvent faire avec un système</a:t>
            </a:r>
            <a:r>
              <a:rPr lang="fr-FR" dirty="0"/>
              <a:t>; (interactions entre eux)</a:t>
            </a:r>
          </a:p>
          <a:p>
            <a:r>
              <a:rPr lang="fr-FR" dirty="0"/>
              <a:t>On a </a:t>
            </a:r>
            <a:r>
              <a:rPr lang="fr-FR" b="1" dirty="0"/>
              <a:t>deux types d’acteurs</a:t>
            </a:r>
            <a:r>
              <a:rPr lang="fr-FR" dirty="0"/>
              <a:t> :</a:t>
            </a:r>
          </a:p>
          <a:p>
            <a:pPr>
              <a:buFont typeface="Arial" panose="020B0604020202020204" pitchFamily="34" charset="0"/>
              <a:buChar char="•"/>
            </a:pPr>
            <a:r>
              <a:rPr lang="fr-FR" b="1" dirty="0"/>
              <a:t>L’utilisateur</a:t>
            </a:r>
            <a:r>
              <a:rPr lang="fr-FR" dirty="0"/>
              <a:t>, qui peut créer un compte, se connecter, consulter et ajouter des recettes.</a:t>
            </a:r>
          </a:p>
          <a:p>
            <a:pPr>
              <a:buFont typeface="Arial" panose="020B0604020202020204" pitchFamily="34" charset="0"/>
              <a:buChar char="•"/>
            </a:pPr>
            <a:r>
              <a:rPr lang="fr-FR" b="1" dirty="0"/>
              <a:t>L’administrateur</a:t>
            </a:r>
            <a:r>
              <a:rPr lang="fr-FR" dirty="0"/>
              <a:t>, qui a en plus le droit de supprimer des recettes, gérer les utilisateurs.</a:t>
            </a:r>
          </a:p>
          <a:p>
            <a:r>
              <a:rPr lang="fr-FR" dirty="0"/>
              <a:t>J’ai utilisé </a:t>
            </a:r>
            <a:r>
              <a:rPr lang="fr-FR" b="1" dirty="0"/>
              <a:t>trois types de relations</a:t>
            </a:r>
            <a:r>
              <a:rPr lang="fr-FR" dirty="0"/>
              <a:t> : ✅ </a:t>
            </a:r>
            <a:r>
              <a:rPr lang="fr-FR" b="1" dirty="0"/>
              <a:t>&lt;&lt;</a:t>
            </a:r>
            <a:r>
              <a:rPr lang="fr-FR" b="1" dirty="0" err="1"/>
              <a:t>include</a:t>
            </a:r>
            <a:r>
              <a:rPr lang="fr-FR" b="1" dirty="0"/>
              <a:t>&gt;&gt;</a:t>
            </a:r>
            <a:r>
              <a:rPr lang="fr-FR" dirty="0"/>
              <a:t> : Certaines actions dépendent d’autres. Par exemple, Créer un compte et Se connecter </a:t>
            </a:r>
            <a:r>
              <a:rPr lang="fr-FR" b="1" dirty="0"/>
              <a:t>incluent</a:t>
            </a:r>
            <a:r>
              <a:rPr lang="fr-FR" dirty="0"/>
              <a:t> S'authentifier car il faut s’identifier.</a:t>
            </a:r>
            <a:br>
              <a:rPr lang="fr-FR" dirty="0"/>
            </a:br>
            <a:r>
              <a:rPr lang="fr-FR" dirty="0"/>
              <a:t>✅ </a:t>
            </a:r>
            <a:r>
              <a:rPr lang="fr-FR" b="1" dirty="0"/>
              <a:t>&lt;&lt;</a:t>
            </a:r>
            <a:r>
              <a:rPr lang="fr-FR" b="1" dirty="0" err="1"/>
              <a:t>extend</a:t>
            </a:r>
            <a:r>
              <a:rPr lang="fr-FR" b="1" dirty="0"/>
              <a:t>&gt;&gt;</a:t>
            </a:r>
            <a:r>
              <a:rPr lang="fr-FR" dirty="0"/>
              <a:t> : Se déconnecter </a:t>
            </a:r>
            <a:r>
              <a:rPr lang="fr-FR" b="1" dirty="0"/>
              <a:t>étend</a:t>
            </a:r>
            <a:r>
              <a:rPr lang="fr-FR" dirty="0"/>
              <a:t> Se connecter, car on ne peut se déconnecter que si on est connecté.</a:t>
            </a:r>
          </a:p>
          <a:p>
            <a:endParaRPr lang="fr-FR" dirty="0"/>
          </a:p>
          <a:p>
            <a:r>
              <a:rPr lang="fr-FR" dirty="0"/>
              <a:t>&lt;&lt;</a:t>
            </a:r>
            <a:r>
              <a:rPr lang="fr-FR" dirty="0" err="1"/>
              <a:t>include</a:t>
            </a:r>
            <a:r>
              <a:rPr lang="fr-FR" dirty="0"/>
              <a:t>&gt;&gt; signifie qu’une action </a:t>
            </a:r>
            <a:r>
              <a:rPr lang="fr-FR" b="1" dirty="0"/>
              <a:t>dépend obligatoirement</a:t>
            </a:r>
            <a:r>
              <a:rPr lang="fr-FR" dirty="0"/>
              <a:t> d’une autre.</a:t>
            </a:r>
          </a:p>
          <a:p>
            <a:r>
              <a:rPr lang="fr-FR" dirty="0"/>
              <a:t>&lt;&lt;</a:t>
            </a:r>
            <a:r>
              <a:rPr lang="fr-FR" dirty="0" err="1"/>
              <a:t>extend</a:t>
            </a:r>
            <a:r>
              <a:rPr lang="fr-FR" dirty="0"/>
              <a:t>&gt;&gt; montre une </a:t>
            </a:r>
            <a:r>
              <a:rPr lang="fr-FR" b="1" dirty="0"/>
              <a:t>extension facultative</a:t>
            </a:r>
            <a:r>
              <a:rPr lang="fr-FR" dirty="0"/>
              <a:t> d’un cas d’utilisation.</a:t>
            </a:r>
          </a:p>
        </p:txBody>
      </p:sp>
      <p:sp>
        <p:nvSpPr>
          <p:cNvPr id="4" name="Espace réservé du numéro de diapositive 3"/>
          <p:cNvSpPr>
            <a:spLocks noGrp="1"/>
          </p:cNvSpPr>
          <p:nvPr>
            <p:ph type="sldNum" sz="quarter" idx="5"/>
          </p:nvPr>
        </p:nvSpPr>
        <p:spPr/>
        <p:txBody>
          <a:bodyPr/>
          <a:lstStyle/>
          <a:p>
            <a:fld id="{5E261592-67D3-4505-B6A0-0DE6770E6AF4}" type="slidenum">
              <a:rPr lang="fr-FR" smtClean="0"/>
              <a:t>23</a:t>
            </a:fld>
            <a:endParaRPr lang="fr-FR"/>
          </a:p>
        </p:txBody>
      </p:sp>
    </p:spTree>
    <p:extLst>
      <p:ext uri="{BB962C8B-B14F-4D97-AF65-F5344CB8AC3E}">
        <p14:creationId xmlns:p14="http://schemas.microsoft.com/office/powerpoint/2010/main" val="42765232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0D7DB7-2348-84C1-7ED0-6A39BDD12ADE}"/>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CF060976-8FF4-B1B0-3ABF-57EABBA23DEA}"/>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BBCA2232-53FC-8470-71F8-A51323447DDB}"/>
              </a:ext>
            </a:extLst>
          </p:cNvPr>
          <p:cNvSpPr>
            <a:spLocks noGrp="1"/>
          </p:cNvSpPr>
          <p:nvPr>
            <p:ph type="body" idx="1"/>
          </p:nvPr>
        </p:nvSpPr>
        <p:spPr/>
        <p:txBody>
          <a:bodyPr/>
          <a:lstStyle/>
          <a:p>
            <a:r>
              <a:rPr lang="fr-FR" dirty="0"/>
              <a:t>Ce diagramme représente les objets et leurs relations dans le système. Il définit les classes, leurs attributs et méthodes, ainsi que leurs interactions.</a:t>
            </a:r>
          </a:p>
          <a:p>
            <a:r>
              <a:rPr lang="fr-FR" dirty="0"/>
              <a:t>Les </a:t>
            </a:r>
            <a:r>
              <a:rPr lang="fr-FR" b="1" dirty="0"/>
              <a:t>attributs</a:t>
            </a:r>
            <a:r>
              <a:rPr lang="fr-FR" dirty="0"/>
              <a:t> sont </a:t>
            </a:r>
            <a:r>
              <a:rPr lang="fr-FR" b="1" dirty="0"/>
              <a:t>privés</a:t>
            </a:r>
            <a:r>
              <a:rPr lang="fr-FR" dirty="0"/>
              <a:t> (-) pour protéger les données, tandis que les </a:t>
            </a:r>
            <a:r>
              <a:rPr lang="fr-FR" b="1" dirty="0"/>
              <a:t>méthodes</a:t>
            </a:r>
            <a:r>
              <a:rPr lang="fr-FR" dirty="0"/>
              <a:t> sont </a:t>
            </a:r>
            <a:r>
              <a:rPr lang="fr-FR" b="1" dirty="0"/>
              <a:t>publiques</a:t>
            </a:r>
            <a:r>
              <a:rPr lang="fr-FR" dirty="0"/>
              <a:t> (+) afin d’être accessibles par d’autres classes.</a:t>
            </a:r>
          </a:p>
          <a:p>
            <a:r>
              <a:rPr lang="fr-FR" dirty="0"/>
              <a:t>Concernant les relations, par exemple :</a:t>
            </a:r>
          </a:p>
          <a:p>
            <a:pPr>
              <a:buFont typeface="Arial" panose="020B0604020202020204" pitchFamily="34" charset="0"/>
              <a:buChar char="•"/>
            </a:pPr>
            <a:r>
              <a:rPr lang="fr-FR" dirty="0"/>
              <a:t>Un </a:t>
            </a:r>
            <a:r>
              <a:rPr lang="fr-FR" b="1" dirty="0"/>
              <a:t>utilisateur</a:t>
            </a:r>
            <a:r>
              <a:rPr lang="fr-FR" dirty="0"/>
              <a:t> peut </a:t>
            </a:r>
            <a:r>
              <a:rPr lang="fr-FR" b="1" dirty="0"/>
              <a:t>créer plusieurs recettes et commentaires</a:t>
            </a:r>
            <a:r>
              <a:rPr lang="fr-FR" dirty="0"/>
              <a:t> (</a:t>
            </a:r>
            <a:r>
              <a:rPr lang="fr-FR" i="1" dirty="0"/>
              <a:t>0..N</a:t>
            </a:r>
            <a:r>
              <a:rPr lang="fr-FR" dirty="0"/>
              <a:t>), mais ce n'est pas obligatoire.</a:t>
            </a:r>
          </a:p>
          <a:p>
            <a:pPr>
              <a:buFont typeface="Arial" panose="020B0604020202020204" pitchFamily="34" charset="0"/>
              <a:buChar char="•"/>
            </a:pPr>
            <a:r>
              <a:rPr lang="fr-FR" dirty="0"/>
              <a:t>Une </a:t>
            </a:r>
            <a:r>
              <a:rPr lang="fr-FR" b="1" dirty="0"/>
              <a:t>recette</a:t>
            </a:r>
            <a:r>
              <a:rPr lang="fr-FR" dirty="0"/>
              <a:t> est </a:t>
            </a:r>
            <a:r>
              <a:rPr lang="fr-FR" b="1" dirty="0"/>
              <a:t>toujours liée à un seul utilisateur</a:t>
            </a:r>
            <a:r>
              <a:rPr lang="fr-FR" dirty="0"/>
              <a:t> (</a:t>
            </a:r>
            <a:r>
              <a:rPr lang="fr-FR" i="1" dirty="0"/>
              <a:t>1</a:t>
            </a:r>
            <a:r>
              <a:rPr lang="fr-FR" dirty="0"/>
              <a:t>), ce qui signifie qu’elle ne peut pas exister sans créateur.</a:t>
            </a:r>
          </a:p>
        </p:txBody>
      </p:sp>
      <p:sp>
        <p:nvSpPr>
          <p:cNvPr id="4" name="Espace réservé du numéro de diapositive 3">
            <a:extLst>
              <a:ext uri="{FF2B5EF4-FFF2-40B4-BE49-F238E27FC236}">
                <a16:creationId xmlns:a16="http://schemas.microsoft.com/office/drawing/2014/main" id="{8E41579D-04F5-53A0-6821-6A7A6D7D2B43}"/>
              </a:ext>
            </a:extLst>
          </p:cNvPr>
          <p:cNvSpPr>
            <a:spLocks noGrp="1"/>
          </p:cNvSpPr>
          <p:nvPr>
            <p:ph type="sldNum" sz="quarter" idx="5"/>
          </p:nvPr>
        </p:nvSpPr>
        <p:spPr/>
        <p:txBody>
          <a:bodyPr/>
          <a:lstStyle/>
          <a:p>
            <a:fld id="{5E261592-67D3-4505-B6A0-0DE6770E6AF4}" type="slidenum">
              <a:rPr lang="fr-FR" smtClean="0"/>
              <a:t>24</a:t>
            </a:fld>
            <a:endParaRPr lang="fr-FR"/>
          </a:p>
        </p:txBody>
      </p:sp>
    </p:spTree>
    <p:extLst>
      <p:ext uri="{BB962C8B-B14F-4D97-AF65-F5344CB8AC3E}">
        <p14:creationId xmlns:p14="http://schemas.microsoft.com/office/powerpoint/2010/main" val="288971511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559A53-9A88-49FC-BD4B-A3EDB52028BF}"/>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D65E204B-E56B-978F-5E03-818C921AA1D6}"/>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B8F85312-E470-FD9A-FAE4-27A84CFBE8F5}"/>
              </a:ext>
            </a:extLst>
          </p:cNvPr>
          <p:cNvSpPr>
            <a:spLocks noGrp="1"/>
          </p:cNvSpPr>
          <p:nvPr>
            <p:ph type="body" idx="1"/>
          </p:nvPr>
        </p:nvSpPr>
        <p:spPr/>
        <p:txBody>
          <a:bodyPr/>
          <a:lstStyle/>
          <a:p>
            <a:r>
              <a:rPr lang="fr-FR" b="1" dirty="0"/>
              <a:t>Il montre les étapes ou le flux d'actions dans un processus</a:t>
            </a:r>
            <a:r>
              <a:rPr lang="fr-FR" dirty="0"/>
              <a:t>. Par exemple, les étapes pour « l’inscription« </a:t>
            </a:r>
          </a:p>
          <a:p>
            <a:r>
              <a:rPr lang="fr-FR" dirty="0"/>
              <a:t>L'utilisateur accède à la page d'inscription et remplit le formulaire avec son </a:t>
            </a:r>
            <a:r>
              <a:rPr lang="fr-FR" b="1" dirty="0"/>
              <a:t>nom, email et mot de passe</a:t>
            </a:r>
            <a:r>
              <a:rPr lang="fr-FR" dirty="0"/>
              <a:t>.</a:t>
            </a:r>
          </a:p>
          <a:p>
            <a:r>
              <a:rPr lang="fr-FR" dirty="0"/>
              <a:t>Si les informations sont </a:t>
            </a:r>
            <a:r>
              <a:rPr lang="fr-FR" b="1" dirty="0"/>
              <a:t>incorrectes ou incomplètes</a:t>
            </a:r>
            <a:r>
              <a:rPr lang="fr-FR" dirty="0"/>
              <a:t>, un message d'erreur est affiché. Sinon, le système vérifie si l'</a:t>
            </a:r>
            <a:r>
              <a:rPr lang="fr-FR" b="1" dirty="0"/>
              <a:t>email est déjà utilisé</a:t>
            </a:r>
          </a:p>
          <a:p>
            <a:r>
              <a:rPr lang="fr-FR" b="1" dirty="0"/>
              <a:t>Si l'email existe déjà</a:t>
            </a:r>
            <a:r>
              <a:rPr lang="fr-FR" dirty="0"/>
              <a:t>, un message informe l'utilisateur que l'adresse est déjà utilisée</a:t>
            </a:r>
            <a:endParaRPr lang="fr-FR" b="1" dirty="0"/>
          </a:p>
          <a:p>
            <a:r>
              <a:rPr lang="fr-FR" b="1" dirty="0"/>
              <a:t>Si l'email est disponible</a:t>
            </a:r>
            <a:r>
              <a:rPr lang="fr-FR" dirty="0"/>
              <a:t>, le mot de passe est </a:t>
            </a:r>
            <a:r>
              <a:rPr lang="fr-FR" b="1" dirty="0"/>
              <a:t>haché</a:t>
            </a:r>
            <a:r>
              <a:rPr lang="fr-FR" dirty="0"/>
              <a:t>, puis l'utilisateur est </a:t>
            </a:r>
            <a:r>
              <a:rPr lang="fr-FR" b="1" dirty="0"/>
              <a:t>enregistré en base de données</a:t>
            </a:r>
            <a:r>
              <a:rPr lang="fr-FR" dirty="0"/>
              <a:t>. Un </a:t>
            </a:r>
            <a:r>
              <a:rPr lang="fr-FR" b="1" dirty="0"/>
              <a:t>email de confirmation</a:t>
            </a:r>
            <a:r>
              <a:rPr lang="fr-FR" dirty="0"/>
              <a:t> est envoyé, et un message confirme l'inscription.</a:t>
            </a:r>
            <a:endParaRPr lang="fr-FR" b="1" dirty="0"/>
          </a:p>
          <a:p>
            <a:r>
              <a:rPr lang="fr-FR" dirty="0"/>
              <a:t>Une fois l'utilisateur informé du résultat de son inscription, le processus se termine."</a:t>
            </a:r>
          </a:p>
        </p:txBody>
      </p:sp>
      <p:sp>
        <p:nvSpPr>
          <p:cNvPr id="4" name="Espace réservé du numéro de diapositive 3">
            <a:extLst>
              <a:ext uri="{FF2B5EF4-FFF2-40B4-BE49-F238E27FC236}">
                <a16:creationId xmlns:a16="http://schemas.microsoft.com/office/drawing/2014/main" id="{5D801526-9F9E-CD4A-8FB5-E5ABEE5C013D}"/>
              </a:ext>
            </a:extLst>
          </p:cNvPr>
          <p:cNvSpPr>
            <a:spLocks noGrp="1"/>
          </p:cNvSpPr>
          <p:nvPr>
            <p:ph type="sldNum" sz="quarter" idx="5"/>
          </p:nvPr>
        </p:nvSpPr>
        <p:spPr/>
        <p:txBody>
          <a:bodyPr/>
          <a:lstStyle/>
          <a:p>
            <a:fld id="{5E261592-67D3-4505-B6A0-0DE6770E6AF4}" type="slidenum">
              <a:rPr lang="fr-FR" smtClean="0"/>
              <a:t>25</a:t>
            </a:fld>
            <a:endParaRPr lang="fr-FR"/>
          </a:p>
        </p:txBody>
      </p:sp>
    </p:spTree>
    <p:extLst>
      <p:ext uri="{BB962C8B-B14F-4D97-AF65-F5344CB8AC3E}">
        <p14:creationId xmlns:p14="http://schemas.microsoft.com/office/powerpoint/2010/main" val="29517425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671E78-5729-F2F1-0E40-1CE5754911F3}"/>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9F0D950A-8B10-D6D1-D25A-82FA102476A0}"/>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D6385701-5434-58DD-9136-534709D0CC50}"/>
              </a:ext>
            </a:extLst>
          </p:cNvPr>
          <p:cNvSpPr>
            <a:spLocks noGrp="1"/>
          </p:cNvSpPr>
          <p:nvPr>
            <p:ph type="body" idx="1"/>
          </p:nvPr>
        </p:nvSpPr>
        <p:spPr/>
        <p:txBody>
          <a:bodyPr/>
          <a:lstStyle/>
          <a:p>
            <a:r>
              <a:rPr lang="fr-FR" b="1" dirty="0"/>
              <a:t>Il montre l'ordre des messages échangés entre les objets pour accomplir une action</a:t>
            </a:r>
            <a:r>
              <a:rPr lang="fr-FR" dirty="0"/>
              <a:t>. Par exemple, l’ordre dans lequel une commande est envoyée, confirmée, puis traitée.</a:t>
            </a:r>
          </a:p>
          <a:p>
            <a:r>
              <a:rPr lang="fr-FR" dirty="0"/>
              <a:t>L'utilisateur commence par remplir le formulaire de la recette, qui est ensuite envoyé au serveur.</a:t>
            </a:r>
          </a:p>
          <a:p>
            <a:r>
              <a:rPr lang="fr-FR" b="1" dirty="0"/>
              <a:t>Côté serveur</a:t>
            </a:r>
            <a:r>
              <a:rPr lang="fr-FR" dirty="0"/>
              <a:t>, une validation des données est effectuée :</a:t>
            </a:r>
          </a:p>
          <a:p>
            <a:pPr>
              <a:buFont typeface="Arial" panose="020B0604020202020204" pitchFamily="34" charset="0"/>
              <a:buChar char="•"/>
            </a:pPr>
            <a:r>
              <a:rPr lang="fr-FR" b="1" dirty="0"/>
              <a:t>Si les champs sont valides</a:t>
            </a:r>
            <a:r>
              <a:rPr lang="fr-FR" dirty="0"/>
              <a:t>, la recette est enregistrée dans la base de données, et une confirmation est envoyée à l'utilisateur.</a:t>
            </a:r>
          </a:p>
          <a:p>
            <a:pPr>
              <a:buFont typeface="Arial" panose="020B0604020202020204" pitchFamily="34" charset="0"/>
              <a:buChar char="•"/>
            </a:pPr>
            <a:r>
              <a:rPr lang="fr-FR" b="1" dirty="0"/>
              <a:t>Si des erreurs sont détectées</a:t>
            </a:r>
            <a:r>
              <a:rPr lang="fr-FR" dirty="0"/>
              <a:t> (champs manquants ou format invalide), un message d'erreur est renvoyé au frontend, demandant à l'utilisateur de corriger sa saisie.</a:t>
            </a:r>
          </a:p>
          <a:p>
            <a:r>
              <a:rPr lang="fr-FR" dirty="0"/>
              <a:t>Cette approche assure que la validation se fait côté </a:t>
            </a:r>
            <a:r>
              <a:rPr lang="fr-FR" b="1" dirty="0"/>
              <a:t>serveur</a:t>
            </a:r>
            <a:r>
              <a:rPr lang="fr-FR" dirty="0"/>
              <a:t>, garantissant une meilleure sécurité en empêchant des données incorrectes ou malveillantes d’être enregistrées dans la base de données.</a:t>
            </a:r>
          </a:p>
          <a:p>
            <a:endParaRPr lang="fr-FR" dirty="0"/>
          </a:p>
          <a:p>
            <a:r>
              <a:rPr lang="fr-FR" dirty="0"/>
              <a:t>Les lignes pleines indiquent les requêtes où une réponse est attendue, tandis que les lignes en pointillés représentent les retours d’information.</a:t>
            </a:r>
            <a:br>
              <a:rPr lang="fr-FR" dirty="0"/>
            </a:br>
            <a:r>
              <a:rPr lang="fr-FR" dirty="0"/>
              <a:t>Les blocs alt et </a:t>
            </a:r>
            <a:r>
              <a:rPr lang="fr-FR" dirty="0" err="1"/>
              <a:t>else</a:t>
            </a:r>
            <a:r>
              <a:rPr lang="fr-FR" dirty="0"/>
              <a:t> montrent les différentes possibilités : si les données sont valides, elles sont enregistrées, sinon un message d’erreur est retourné à l’utilisateur."</a:t>
            </a:r>
          </a:p>
          <a:p>
            <a:endParaRPr lang="fr-FR" dirty="0"/>
          </a:p>
        </p:txBody>
      </p:sp>
      <p:sp>
        <p:nvSpPr>
          <p:cNvPr id="4" name="Espace réservé du numéro de diapositive 3">
            <a:extLst>
              <a:ext uri="{FF2B5EF4-FFF2-40B4-BE49-F238E27FC236}">
                <a16:creationId xmlns:a16="http://schemas.microsoft.com/office/drawing/2014/main" id="{9DFA5663-93E6-20AC-EC30-A6AD43B5D185}"/>
              </a:ext>
            </a:extLst>
          </p:cNvPr>
          <p:cNvSpPr>
            <a:spLocks noGrp="1"/>
          </p:cNvSpPr>
          <p:nvPr>
            <p:ph type="sldNum" sz="quarter" idx="5"/>
          </p:nvPr>
        </p:nvSpPr>
        <p:spPr/>
        <p:txBody>
          <a:bodyPr/>
          <a:lstStyle/>
          <a:p>
            <a:fld id="{5E261592-67D3-4505-B6A0-0DE6770E6AF4}" type="slidenum">
              <a:rPr lang="fr-FR" smtClean="0"/>
              <a:t>26</a:t>
            </a:fld>
            <a:endParaRPr lang="fr-FR"/>
          </a:p>
        </p:txBody>
      </p:sp>
    </p:spTree>
    <p:extLst>
      <p:ext uri="{BB962C8B-B14F-4D97-AF65-F5344CB8AC3E}">
        <p14:creationId xmlns:p14="http://schemas.microsoft.com/office/powerpoint/2010/main" val="339456261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ABC2B6-8E99-76E2-13A8-53A6C345E24F}"/>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43D022DA-505C-FCE2-5088-E21059ED13DE}"/>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9416DAFB-588B-4B51-11F4-650BC95EFED0}"/>
              </a:ext>
            </a:extLst>
          </p:cNvPr>
          <p:cNvSpPr>
            <a:spLocks noGrp="1"/>
          </p:cNvSpPr>
          <p:nvPr>
            <p:ph type="body" idx="1"/>
          </p:nvPr>
        </p:nvSpPr>
        <p:spPr/>
        <p:txBody>
          <a:bodyPr/>
          <a:lstStyle/>
          <a:p>
            <a:pPr>
              <a:lnSpc>
                <a:spcPts val="1425"/>
              </a:lnSpc>
            </a:pPr>
            <a:r>
              <a:rPr lang="fr-FR" b="0" dirty="0">
                <a:solidFill>
                  <a:srgbClr val="808080"/>
                </a:solidFill>
                <a:effectLst/>
                <a:latin typeface="Consolas" panose="020B0609020204030204" pitchFamily="49" charset="0"/>
              </a:rPr>
              <a:t>Voici un extrait de code </a:t>
            </a:r>
            <a:r>
              <a:rPr lang="fr-FR" b="0" dirty="0" err="1">
                <a:solidFill>
                  <a:srgbClr val="808080"/>
                </a:solidFill>
                <a:effectLst/>
                <a:latin typeface="Consolas" panose="020B0609020204030204" pitchFamily="49" charset="0"/>
              </a:rPr>
              <a:t>FrontEnd</a:t>
            </a:r>
            <a:r>
              <a:rPr lang="fr-FR" b="0" dirty="0">
                <a:solidFill>
                  <a:srgbClr val="808080"/>
                </a:solidFill>
                <a:effectLst/>
                <a:latin typeface="Consolas" panose="020B0609020204030204" pitchFamily="49" charset="0"/>
              </a:rPr>
              <a:t> pour l’affichage des commentaires pour l’admin</a:t>
            </a:r>
          </a:p>
          <a:p>
            <a:pPr>
              <a:lnSpc>
                <a:spcPts val="1425"/>
              </a:lnSpc>
            </a:pPr>
            <a:r>
              <a:rPr lang="fr-FR" b="0" dirty="0">
                <a:solidFill>
                  <a:srgbClr val="808080"/>
                </a:solidFill>
                <a:effectLst/>
                <a:latin typeface="Consolas" panose="020B0609020204030204" pitchFamily="49" charset="0"/>
              </a:rPr>
              <a:t>Et son aperçu</a:t>
            </a:r>
          </a:p>
          <a:p>
            <a:pPr>
              <a:lnSpc>
                <a:spcPts val="1425"/>
              </a:lnSpc>
            </a:pPr>
            <a:endParaRPr lang="fr-FR" b="0" dirty="0">
              <a:solidFill>
                <a:srgbClr val="808080"/>
              </a:solidFill>
              <a:effectLst/>
              <a:latin typeface="Consolas" panose="020B0609020204030204" pitchFamily="49" charset="0"/>
            </a:endParaRPr>
          </a:p>
          <a:p>
            <a:pPr>
              <a:lnSpc>
                <a:spcPts val="1425"/>
              </a:lnSpc>
            </a:pPr>
            <a:r>
              <a:rPr lang="fr-FR" b="0" dirty="0">
                <a:solidFill>
                  <a:srgbClr val="808080"/>
                </a:solidFill>
                <a:effectLst/>
                <a:latin typeface="Consolas" panose="020B0609020204030204" pitchFamily="49" charset="0"/>
              </a:rPr>
              <a:t>&lt;</a:t>
            </a:r>
            <a:r>
              <a:rPr lang="fr-FR" b="0" dirty="0">
                <a:solidFill>
                  <a:srgbClr val="569CD6"/>
                </a:solidFill>
                <a:effectLst/>
                <a:latin typeface="Consolas" panose="020B0609020204030204" pitchFamily="49" charset="0"/>
              </a:rPr>
              <a:t>div</a:t>
            </a:r>
            <a:endParaRPr lang="fr-FR" b="0" dirty="0">
              <a:solidFill>
                <a:srgbClr val="CCCCCC"/>
              </a:solidFill>
              <a:effectLst/>
              <a:latin typeface="Consolas" panose="020B0609020204030204" pitchFamily="49" charset="0"/>
            </a:endParaRPr>
          </a:p>
          <a:p>
            <a:pPr>
              <a:lnSpc>
                <a:spcPts val="1425"/>
              </a:lnSpc>
            </a:pPr>
            <a:r>
              <a:rPr lang="fr-FR" b="0" dirty="0">
                <a:solidFill>
                  <a:srgbClr val="CCCCCC"/>
                </a:solidFill>
                <a:effectLst/>
                <a:latin typeface="Consolas" panose="020B0609020204030204" pitchFamily="49" charset="0"/>
              </a:rPr>
              <a:t>    </a:t>
            </a:r>
            <a:r>
              <a:rPr lang="fr-FR" b="0" dirty="0">
                <a:solidFill>
                  <a:srgbClr val="9CDCFE"/>
                </a:solidFill>
                <a:effectLst/>
                <a:latin typeface="Consolas" panose="020B0609020204030204" pitchFamily="49" charset="0"/>
              </a:rPr>
              <a:t>class</a:t>
            </a:r>
            <a:r>
              <a:rPr lang="fr-FR" b="0" dirty="0">
                <a:solidFill>
                  <a:srgbClr val="CCCCCC"/>
                </a:solidFill>
                <a:effectLst/>
                <a:latin typeface="Consolas" panose="020B0609020204030204" pitchFamily="49" charset="0"/>
              </a:rPr>
              <a:t>=</a:t>
            </a:r>
            <a:r>
              <a:rPr lang="fr-FR" b="0" dirty="0">
                <a:solidFill>
                  <a:srgbClr val="CE9178"/>
                </a:solidFill>
                <a:effectLst/>
                <a:latin typeface="Consolas" panose="020B0609020204030204" pitchFamily="49" charset="0"/>
              </a:rPr>
              <a:t>"container mt-5"</a:t>
            </a:r>
            <a:r>
              <a:rPr lang="fr-FR" b="0" dirty="0">
                <a:solidFill>
                  <a:srgbClr val="808080"/>
                </a:solidFill>
                <a:effectLst/>
                <a:latin typeface="Consolas" panose="020B0609020204030204" pitchFamily="49" charset="0"/>
              </a:rPr>
              <a:t>&gt;</a:t>
            </a:r>
            <a:r>
              <a:rPr lang="fr-FR" b="0" dirty="0">
                <a:solidFill>
                  <a:srgbClr val="CCCCCC"/>
                </a:solidFill>
                <a:effectLst/>
                <a:latin typeface="Consolas" panose="020B0609020204030204" pitchFamily="49" charset="0"/>
              </a:rPr>
              <a:t>    </a:t>
            </a:r>
            <a:r>
              <a:rPr lang="fr-FR" b="0" dirty="0">
                <a:solidFill>
                  <a:srgbClr val="6A9955"/>
                </a:solidFill>
                <a:effectLst/>
                <a:latin typeface="Consolas" panose="020B0609020204030204" pitchFamily="49" charset="0"/>
              </a:rPr>
              <a:t>&lt;!-- Conteneur principal avec un espacement supérieur --&gt;</a:t>
            </a:r>
            <a:endParaRPr lang="fr-FR" b="0" dirty="0">
              <a:solidFill>
                <a:srgbClr val="CCCCCC"/>
              </a:solidFill>
              <a:effectLst/>
              <a:latin typeface="Consolas" panose="020B0609020204030204" pitchFamily="49" charset="0"/>
            </a:endParaRPr>
          </a:p>
          <a:p>
            <a:pPr>
              <a:lnSpc>
                <a:spcPts val="1425"/>
              </a:lnSpc>
            </a:pPr>
            <a:r>
              <a:rPr lang="fr-FR" b="0" dirty="0">
                <a:solidFill>
                  <a:srgbClr val="CCCCCC"/>
                </a:solidFill>
                <a:effectLst/>
                <a:latin typeface="Consolas" panose="020B0609020204030204" pitchFamily="49" charset="0"/>
              </a:rPr>
              <a:t>    </a:t>
            </a:r>
            <a:r>
              <a:rPr lang="fr-FR" b="0" dirty="0">
                <a:solidFill>
                  <a:srgbClr val="808080"/>
                </a:solidFill>
                <a:effectLst/>
                <a:latin typeface="Consolas" panose="020B0609020204030204" pitchFamily="49" charset="0"/>
              </a:rPr>
              <a:t>&lt;</a:t>
            </a:r>
            <a:r>
              <a:rPr lang="fr-FR" b="0" dirty="0">
                <a:solidFill>
                  <a:srgbClr val="569CD6"/>
                </a:solidFill>
                <a:effectLst/>
                <a:latin typeface="Consolas" panose="020B0609020204030204" pitchFamily="49" charset="0"/>
              </a:rPr>
              <a:t>div</a:t>
            </a:r>
            <a:endParaRPr lang="fr-FR" b="0" dirty="0">
              <a:solidFill>
                <a:srgbClr val="CCCCCC"/>
              </a:solidFill>
              <a:effectLst/>
              <a:latin typeface="Consolas" panose="020B0609020204030204" pitchFamily="49" charset="0"/>
            </a:endParaRPr>
          </a:p>
          <a:p>
            <a:pPr>
              <a:lnSpc>
                <a:spcPts val="1425"/>
              </a:lnSpc>
            </a:pPr>
            <a:r>
              <a:rPr lang="fr-FR" b="0" dirty="0">
                <a:solidFill>
                  <a:srgbClr val="CCCCCC"/>
                </a:solidFill>
                <a:effectLst/>
                <a:latin typeface="Consolas" panose="020B0609020204030204" pitchFamily="49" charset="0"/>
              </a:rPr>
              <a:t>        </a:t>
            </a:r>
            <a:r>
              <a:rPr lang="fr-FR" b="0" dirty="0">
                <a:solidFill>
                  <a:srgbClr val="9CDCFE"/>
                </a:solidFill>
                <a:effectLst/>
                <a:latin typeface="Consolas" panose="020B0609020204030204" pitchFamily="49" charset="0"/>
              </a:rPr>
              <a:t>class</a:t>
            </a:r>
            <a:r>
              <a:rPr lang="fr-FR" b="0" dirty="0">
                <a:solidFill>
                  <a:srgbClr val="CCCCCC"/>
                </a:solidFill>
                <a:effectLst/>
                <a:latin typeface="Consolas" panose="020B0609020204030204" pitchFamily="49" charset="0"/>
              </a:rPr>
              <a:t>=</a:t>
            </a:r>
            <a:r>
              <a:rPr lang="fr-FR" b="0" dirty="0">
                <a:solidFill>
                  <a:srgbClr val="CE9178"/>
                </a:solidFill>
                <a:effectLst/>
                <a:latin typeface="Consolas" panose="020B0609020204030204" pitchFamily="49" charset="0"/>
              </a:rPr>
              <a:t>"</a:t>
            </a:r>
            <a:r>
              <a:rPr lang="fr-FR" b="0" dirty="0" err="1">
                <a:solidFill>
                  <a:srgbClr val="CE9178"/>
                </a:solidFill>
                <a:effectLst/>
                <a:latin typeface="Consolas" panose="020B0609020204030204" pitchFamily="49" charset="0"/>
              </a:rPr>
              <a:t>card</a:t>
            </a:r>
            <a:r>
              <a:rPr lang="fr-FR" b="0" dirty="0">
                <a:solidFill>
                  <a:srgbClr val="CE9178"/>
                </a:solidFill>
                <a:effectLst/>
                <a:latin typeface="Consolas" panose="020B0609020204030204" pitchFamily="49" charset="0"/>
              </a:rPr>
              <a:t> </a:t>
            </a:r>
            <a:r>
              <a:rPr lang="fr-FR" b="0" dirty="0" err="1">
                <a:solidFill>
                  <a:srgbClr val="CE9178"/>
                </a:solidFill>
                <a:effectLst/>
                <a:latin typeface="Consolas" panose="020B0609020204030204" pitchFamily="49" charset="0"/>
              </a:rPr>
              <a:t>shadow-sm</a:t>
            </a:r>
            <a:r>
              <a:rPr lang="fr-FR" b="0" dirty="0">
                <a:solidFill>
                  <a:srgbClr val="CE9178"/>
                </a:solidFill>
                <a:effectLst/>
                <a:latin typeface="Consolas" panose="020B0609020204030204" pitchFamily="49" charset="0"/>
              </a:rPr>
              <a:t>"</a:t>
            </a:r>
            <a:r>
              <a:rPr lang="fr-FR" b="0" dirty="0">
                <a:solidFill>
                  <a:srgbClr val="808080"/>
                </a:solidFill>
                <a:effectLst/>
                <a:latin typeface="Consolas" panose="020B0609020204030204" pitchFamily="49" charset="0"/>
              </a:rPr>
              <a:t>&gt;</a:t>
            </a:r>
            <a:r>
              <a:rPr lang="fr-FR" b="0" dirty="0">
                <a:solidFill>
                  <a:srgbClr val="CCCCCC"/>
                </a:solidFill>
                <a:effectLst/>
                <a:latin typeface="Consolas" panose="020B0609020204030204" pitchFamily="49" charset="0"/>
              </a:rPr>
              <a:t>        </a:t>
            </a:r>
            <a:r>
              <a:rPr lang="fr-FR" b="0" dirty="0">
                <a:solidFill>
                  <a:srgbClr val="6A9955"/>
                </a:solidFill>
                <a:effectLst/>
                <a:latin typeface="Consolas" panose="020B0609020204030204" pitchFamily="49" charset="0"/>
              </a:rPr>
              <a:t>&lt;!-- Carte avec une ombre légère --&gt;</a:t>
            </a:r>
            <a:endParaRPr lang="fr-FR" b="0" dirty="0">
              <a:solidFill>
                <a:srgbClr val="CCCCCC"/>
              </a:solidFill>
              <a:effectLst/>
              <a:latin typeface="Consolas" panose="020B0609020204030204" pitchFamily="49" charset="0"/>
            </a:endParaRPr>
          </a:p>
          <a:p>
            <a:pPr>
              <a:lnSpc>
                <a:spcPts val="1425"/>
              </a:lnSpc>
            </a:pPr>
            <a:r>
              <a:rPr lang="fr-FR" b="0" dirty="0">
                <a:solidFill>
                  <a:srgbClr val="CCCCCC"/>
                </a:solidFill>
                <a:effectLst/>
                <a:latin typeface="Consolas" panose="020B0609020204030204" pitchFamily="49" charset="0"/>
              </a:rPr>
              <a:t>        </a:t>
            </a:r>
            <a:r>
              <a:rPr lang="fr-FR" b="0" dirty="0">
                <a:solidFill>
                  <a:srgbClr val="808080"/>
                </a:solidFill>
                <a:effectLst/>
                <a:latin typeface="Consolas" panose="020B0609020204030204" pitchFamily="49" charset="0"/>
              </a:rPr>
              <a:t>&lt;</a:t>
            </a:r>
            <a:r>
              <a:rPr lang="fr-FR" b="0" dirty="0">
                <a:solidFill>
                  <a:srgbClr val="569CD6"/>
                </a:solidFill>
                <a:effectLst/>
                <a:latin typeface="Consolas" panose="020B0609020204030204" pitchFamily="49" charset="0"/>
              </a:rPr>
              <a:t>div</a:t>
            </a:r>
            <a:r>
              <a:rPr lang="fr-FR" b="0" dirty="0">
                <a:solidFill>
                  <a:srgbClr val="CCCCCC"/>
                </a:solidFill>
                <a:effectLst/>
                <a:latin typeface="Consolas" panose="020B0609020204030204" pitchFamily="49" charset="0"/>
              </a:rPr>
              <a:t> </a:t>
            </a:r>
            <a:r>
              <a:rPr lang="fr-FR" b="0" dirty="0">
                <a:solidFill>
                  <a:srgbClr val="9CDCFE"/>
                </a:solidFill>
                <a:effectLst/>
                <a:latin typeface="Consolas" panose="020B0609020204030204" pitchFamily="49" charset="0"/>
              </a:rPr>
              <a:t>class</a:t>
            </a:r>
            <a:r>
              <a:rPr lang="fr-FR" b="0" dirty="0">
                <a:solidFill>
                  <a:srgbClr val="CCCCCC"/>
                </a:solidFill>
                <a:effectLst/>
                <a:latin typeface="Consolas" panose="020B0609020204030204" pitchFamily="49" charset="0"/>
              </a:rPr>
              <a:t>=</a:t>
            </a:r>
            <a:r>
              <a:rPr lang="fr-FR" b="0" dirty="0">
                <a:solidFill>
                  <a:srgbClr val="CE9178"/>
                </a:solidFill>
                <a:effectLst/>
                <a:latin typeface="Consolas" panose="020B0609020204030204" pitchFamily="49" charset="0"/>
              </a:rPr>
              <a:t>"</a:t>
            </a:r>
            <a:r>
              <a:rPr lang="fr-FR" b="0" dirty="0" err="1">
                <a:solidFill>
                  <a:srgbClr val="CE9178"/>
                </a:solidFill>
                <a:effectLst/>
                <a:latin typeface="Consolas" panose="020B0609020204030204" pitchFamily="49" charset="0"/>
              </a:rPr>
              <a:t>card</a:t>
            </a:r>
            <a:r>
              <a:rPr lang="fr-FR" b="0" dirty="0">
                <a:solidFill>
                  <a:srgbClr val="CE9178"/>
                </a:solidFill>
                <a:effectLst/>
                <a:latin typeface="Consolas" panose="020B0609020204030204" pitchFamily="49" charset="0"/>
              </a:rPr>
              <a:t>-header </a:t>
            </a:r>
            <a:r>
              <a:rPr lang="fr-FR" b="0" dirty="0" err="1">
                <a:solidFill>
                  <a:srgbClr val="CE9178"/>
                </a:solidFill>
                <a:effectLst/>
                <a:latin typeface="Consolas" panose="020B0609020204030204" pitchFamily="49" charset="0"/>
              </a:rPr>
              <a:t>bg-primary</a:t>
            </a:r>
            <a:r>
              <a:rPr lang="fr-FR" b="0" dirty="0">
                <a:solidFill>
                  <a:srgbClr val="CE9178"/>
                </a:solidFill>
                <a:effectLst/>
                <a:latin typeface="Consolas" panose="020B0609020204030204" pitchFamily="49" charset="0"/>
              </a:rPr>
              <a:t> </a:t>
            </a:r>
            <a:r>
              <a:rPr lang="fr-FR" b="0" dirty="0" err="1">
                <a:solidFill>
                  <a:srgbClr val="CE9178"/>
                </a:solidFill>
                <a:effectLst/>
                <a:latin typeface="Consolas" panose="020B0609020204030204" pitchFamily="49" charset="0"/>
              </a:rPr>
              <a:t>text</a:t>
            </a:r>
            <a:r>
              <a:rPr lang="fr-FR" b="0" dirty="0">
                <a:solidFill>
                  <a:srgbClr val="CE9178"/>
                </a:solidFill>
                <a:effectLst/>
                <a:latin typeface="Consolas" panose="020B0609020204030204" pitchFamily="49" charset="0"/>
              </a:rPr>
              <a:t>-white"</a:t>
            </a:r>
            <a:r>
              <a:rPr lang="fr-FR" b="0" dirty="0">
                <a:solidFill>
                  <a:srgbClr val="808080"/>
                </a:solidFill>
                <a:effectLst/>
                <a:latin typeface="Consolas" panose="020B0609020204030204" pitchFamily="49" charset="0"/>
              </a:rPr>
              <a:t>&gt;</a:t>
            </a:r>
            <a:endParaRPr lang="fr-FR" b="0" dirty="0">
              <a:solidFill>
                <a:srgbClr val="CCCCCC"/>
              </a:solidFill>
              <a:effectLst/>
              <a:latin typeface="Consolas" panose="020B0609020204030204" pitchFamily="49" charset="0"/>
            </a:endParaRPr>
          </a:p>
          <a:p>
            <a:pPr>
              <a:lnSpc>
                <a:spcPts val="1425"/>
              </a:lnSpc>
            </a:pPr>
            <a:r>
              <a:rPr lang="fr-FR" b="0" dirty="0">
                <a:solidFill>
                  <a:srgbClr val="CCCCCC"/>
                </a:solidFill>
                <a:effectLst/>
                <a:latin typeface="Consolas" panose="020B0609020204030204" pitchFamily="49" charset="0"/>
              </a:rPr>
              <a:t>            </a:t>
            </a:r>
            <a:r>
              <a:rPr lang="fr-FR" b="0" dirty="0">
                <a:solidFill>
                  <a:srgbClr val="808080"/>
                </a:solidFill>
                <a:effectLst/>
                <a:latin typeface="Consolas" panose="020B0609020204030204" pitchFamily="49" charset="0"/>
              </a:rPr>
              <a:t>&lt;</a:t>
            </a:r>
            <a:r>
              <a:rPr lang="fr-FR" b="0" dirty="0">
                <a:solidFill>
                  <a:srgbClr val="569CD6"/>
                </a:solidFill>
                <a:effectLst/>
                <a:latin typeface="Consolas" panose="020B0609020204030204" pitchFamily="49" charset="0"/>
              </a:rPr>
              <a:t>h3</a:t>
            </a:r>
            <a:r>
              <a:rPr lang="fr-FR" b="0" dirty="0">
                <a:solidFill>
                  <a:srgbClr val="CCCCCC"/>
                </a:solidFill>
                <a:effectLst/>
                <a:latin typeface="Consolas" panose="020B0609020204030204" pitchFamily="49" charset="0"/>
              </a:rPr>
              <a:t> </a:t>
            </a:r>
            <a:r>
              <a:rPr lang="fr-FR" b="0" dirty="0">
                <a:solidFill>
                  <a:srgbClr val="9CDCFE"/>
                </a:solidFill>
                <a:effectLst/>
                <a:latin typeface="Consolas" panose="020B0609020204030204" pitchFamily="49" charset="0"/>
              </a:rPr>
              <a:t>class</a:t>
            </a:r>
            <a:r>
              <a:rPr lang="fr-FR" b="0" dirty="0">
                <a:solidFill>
                  <a:srgbClr val="CCCCCC"/>
                </a:solidFill>
                <a:effectLst/>
                <a:latin typeface="Consolas" panose="020B0609020204030204" pitchFamily="49" charset="0"/>
              </a:rPr>
              <a:t>=</a:t>
            </a:r>
            <a:r>
              <a:rPr lang="fr-FR" b="0" dirty="0">
                <a:solidFill>
                  <a:srgbClr val="CE9178"/>
                </a:solidFill>
                <a:effectLst/>
                <a:latin typeface="Consolas" panose="020B0609020204030204" pitchFamily="49" charset="0"/>
              </a:rPr>
              <a:t>"mb-0"</a:t>
            </a:r>
            <a:r>
              <a:rPr lang="fr-FR" b="0" dirty="0">
                <a:solidFill>
                  <a:srgbClr val="808080"/>
                </a:solidFill>
                <a:effectLst/>
                <a:latin typeface="Consolas" panose="020B0609020204030204" pitchFamily="49" charset="0"/>
              </a:rPr>
              <a:t>&gt;</a:t>
            </a:r>
            <a:r>
              <a:rPr lang="fr-FR" b="0" dirty="0">
                <a:solidFill>
                  <a:srgbClr val="CCCCCC"/>
                </a:solidFill>
                <a:effectLst/>
                <a:latin typeface="Consolas" panose="020B0609020204030204" pitchFamily="49" charset="0"/>
              </a:rPr>
              <a:t>Détails du Commentaire</a:t>
            </a:r>
            <a:r>
              <a:rPr lang="fr-FR" b="0" dirty="0">
                <a:solidFill>
                  <a:srgbClr val="808080"/>
                </a:solidFill>
                <a:effectLst/>
                <a:latin typeface="Consolas" panose="020B0609020204030204" pitchFamily="49" charset="0"/>
              </a:rPr>
              <a:t>&lt;/</a:t>
            </a:r>
            <a:r>
              <a:rPr lang="fr-FR" b="0" dirty="0">
                <a:solidFill>
                  <a:srgbClr val="569CD6"/>
                </a:solidFill>
                <a:effectLst/>
                <a:latin typeface="Consolas" panose="020B0609020204030204" pitchFamily="49" charset="0"/>
              </a:rPr>
              <a:t>h3</a:t>
            </a:r>
            <a:r>
              <a:rPr lang="fr-FR" b="0" dirty="0">
                <a:solidFill>
                  <a:srgbClr val="808080"/>
                </a:solidFill>
                <a:effectLst/>
                <a:latin typeface="Consolas" panose="020B0609020204030204" pitchFamily="49" charset="0"/>
              </a:rPr>
              <a:t>&gt;</a:t>
            </a:r>
            <a:endParaRPr lang="fr-FR" b="0" dirty="0">
              <a:solidFill>
                <a:srgbClr val="CCCCCC"/>
              </a:solidFill>
              <a:effectLst/>
              <a:latin typeface="Consolas" panose="020B0609020204030204" pitchFamily="49" charset="0"/>
            </a:endParaRPr>
          </a:p>
          <a:p>
            <a:pPr>
              <a:lnSpc>
                <a:spcPts val="1425"/>
              </a:lnSpc>
            </a:pPr>
            <a:r>
              <a:rPr lang="fr-FR" b="0" dirty="0">
                <a:solidFill>
                  <a:srgbClr val="CCCCCC"/>
                </a:solidFill>
                <a:effectLst/>
                <a:latin typeface="Consolas" panose="020B0609020204030204" pitchFamily="49" charset="0"/>
              </a:rPr>
              <a:t>        </a:t>
            </a:r>
            <a:r>
              <a:rPr lang="fr-FR" b="0" dirty="0">
                <a:solidFill>
                  <a:srgbClr val="808080"/>
                </a:solidFill>
                <a:effectLst/>
                <a:latin typeface="Consolas" panose="020B0609020204030204" pitchFamily="49" charset="0"/>
              </a:rPr>
              <a:t>&lt;/</a:t>
            </a:r>
            <a:r>
              <a:rPr lang="fr-FR" b="0" dirty="0">
                <a:solidFill>
                  <a:srgbClr val="569CD6"/>
                </a:solidFill>
                <a:effectLst/>
                <a:latin typeface="Consolas" panose="020B0609020204030204" pitchFamily="49" charset="0"/>
              </a:rPr>
              <a:t>div</a:t>
            </a:r>
            <a:r>
              <a:rPr lang="fr-FR" b="0" dirty="0">
                <a:solidFill>
                  <a:srgbClr val="808080"/>
                </a:solidFill>
                <a:effectLst/>
                <a:latin typeface="Consolas" panose="020B0609020204030204" pitchFamily="49" charset="0"/>
              </a:rPr>
              <a:t>&gt;</a:t>
            </a:r>
            <a:endParaRPr lang="fr-FR" b="0" dirty="0">
              <a:solidFill>
                <a:srgbClr val="CCCCCC"/>
              </a:solidFill>
              <a:effectLst/>
              <a:latin typeface="Consolas" panose="020B0609020204030204" pitchFamily="49" charset="0"/>
            </a:endParaRPr>
          </a:p>
          <a:p>
            <a:pPr>
              <a:lnSpc>
                <a:spcPts val="1425"/>
              </a:lnSpc>
            </a:pPr>
            <a:r>
              <a:rPr lang="fr-FR" b="0" dirty="0">
                <a:solidFill>
                  <a:srgbClr val="CCCCCC"/>
                </a:solidFill>
                <a:effectLst/>
                <a:latin typeface="Consolas" panose="020B0609020204030204" pitchFamily="49" charset="0"/>
              </a:rPr>
              <a:t>        </a:t>
            </a:r>
            <a:r>
              <a:rPr lang="fr-FR" b="0" dirty="0">
                <a:solidFill>
                  <a:srgbClr val="808080"/>
                </a:solidFill>
                <a:effectLst/>
                <a:latin typeface="Consolas" panose="020B0609020204030204" pitchFamily="49" charset="0"/>
              </a:rPr>
              <a:t>&lt;</a:t>
            </a:r>
            <a:r>
              <a:rPr lang="fr-FR" b="0" dirty="0">
                <a:solidFill>
                  <a:srgbClr val="569CD6"/>
                </a:solidFill>
                <a:effectLst/>
                <a:latin typeface="Consolas" panose="020B0609020204030204" pitchFamily="49" charset="0"/>
              </a:rPr>
              <a:t>div</a:t>
            </a:r>
            <a:r>
              <a:rPr lang="fr-FR" b="0" dirty="0">
                <a:solidFill>
                  <a:srgbClr val="CCCCCC"/>
                </a:solidFill>
                <a:effectLst/>
                <a:latin typeface="Consolas" panose="020B0609020204030204" pitchFamily="49" charset="0"/>
              </a:rPr>
              <a:t> </a:t>
            </a:r>
            <a:r>
              <a:rPr lang="fr-FR" b="0" dirty="0">
                <a:solidFill>
                  <a:srgbClr val="9CDCFE"/>
                </a:solidFill>
                <a:effectLst/>
                <a:latin typeface="Consolas" panose="020B0609020204030204" pitchFamily="49" charset="0"/>
              </a:rPr>
              <a:t>class</a:t>
            </a:r>
            <a:r>
              <a:rPr lang="fr-FR" b="0" dirty="0">
                <a:solidFill>
                  <a:srgbClr val="CCCCCC"/>
                </a:solidFill>
                <a:effectLst/>
                <a:latin typeface="Consolas" panose="020B0609020204030204" pitchFamily="49" charset="0"/>
              </a:rPr>
              <a:t>=</a:t>
            </a:r>
            <a:r>
              <a:rPr lang="fr-FR" b="0" dirty="0">
                <a:solidFill>
                  <a:srgbClr val="CE9178"/>
                </a:solidFill>
                <a:effectLst/>
                <a:latin typeface="Consolas" panose="020B0609020204030204" pitchFamily="49" charset="0"/>
              </a:rPr>
              <a:t>"</a:t>
            </a:r>
            <a:r>
              <a:rPr lang="fr-FR" b="0" dirty="0" err="1">
                <a:solidFill>
                  <a:srgbClr val="CE9178"/>
                </a:solidFill>
                <a:effectLst/>
                <a:latin typeface="Consolas" panose="020B0609020204030204" pitchFamily="49" charset="0"/>
              </a:rPr>
              <a:t>card</a:t>
            </a:r>
            <a:r>
              <a:rPr lang="fr-FR" b="0" dirty="0">
                <a:solidFill>
                  <a:srgbClr val="CE9178"/>
                </a:solidFill>
                <a:effectLst/>
                <a:latin typeface="Consolas" panose="020B0609020204030204" pitchFamily="49" charset="0"/>
              </a:rPr>
              <a:t>-body"</a:t>
            </a:r>
            <a:r>
              <a:rPr lang="fr-FR" b="0" dirty="0">
                <a:solidFill>
                  <a:srgbClr val="808080"/>
                </a:solidFill>
                <a:effectLst/>
                <a:latin typeface="Consolas" panose="020B0609020204030204" pitchFamily="49" charset="0"/>
              </a:rPr>
              <a:t>&gt;</a:t>
            </a:r>
            <a:endParaRPr lang="fr-FR" b="0" dirty="0">
              <a:solidFill>
                <a:srgbClr val="CCCCCC"/>
              </a:solidFill>
              <a:effectLst/>
              <a:latin typeface="Consolas" panose="020B0609020204030204" pitchFamily="49" charset="0"/>
            </a:endParaRPr>
          </a:p>
          <a:p>
            <a:pPr>
              <a:lnSpc>
                <a:spcPts val="1425"/>
              </a:lnSpc>
            </a:pPr>
            <a:r>
              <a:rPr lang="fr-FR" b="0" dirty="0">
                <a:solidFill>
                  <a:srgbClr val="CCCCCC"/>
                </a:solidFill>
                <a:effectLst/>
                <a:latin typeface="Consolas" panose="020B0609020204030204" pitchFamily="49" charset="0"/>
              </a:rPr>
              <a:t>            </a:t>
            </a:r>
            <a:r>
              <a:rPr lang="fr-FR" b="0" dirty="0">
                <a:solidFill>
                  <a:srgbClr val="808080"/>
                </a:solidFill>
                <a:effectLst/>
                <a:latin typeface="Consolas" panose="020B0609020204030204" pitchFamily="49" charset="0"/>
              </a:rPr>
              <a:t>&lt;</a:t>
            </a:r>
            <a:r>
              <a:rPr lang="fr-FR" b="0" dirty="0">
                <a:solidFill>
                  <a:srgbClr val="569CD6"/>
                </a:solidFill>
                <a:effectLst/>
                <a:latin typeface="Consolas" panose="020B0609020204030204" pitchFamily="49" charset="0"/>
              </a:rPr>
              <a:t>p</a:t>
            </a:r>
            <a:r>
              <a:rPr lang="fr-FR" b="0" dirty="0">
                <a:solidFill>
                  <a:srgbClr val="CCCCCC"/>
                </a:solidFill>
                <a:effectLst/>
                <a:latin typeface="Consolas" panose="020B0609020204030204" pitchFamily="49" charset="0"/>
              </a:rPr>
              <a:t> </a:t>
            </a:r>
            <a:r>
              <a:rPr lang="fr-FR" b="0" dirty="0">
                <a:solidFill>
                  <a:srgbClr val="9CDCFE"/>
                </a:solidFill>
                <a:effectLst/>
                <a:latin typeface="Consolas" panose="020B0609020204030204" pitchFamily="49" charset="0"/>
              </a:rPr>
              <a:t>class</a:t>
            </a:r>
            <a:r>
              <a:rPr lang="fr-FR" b="0" dirty="0">
                <a:solidFill>
                  <a:srgbClr val="CCCCCC"/>
                </a:solidFill>
                <a:effectLst/>
                <a:latin typeface="Consolas" panose="020B0609020204030204" pitchFamily="49" charset="0"/>
              </a:rPr>
              <a:t>=</a:t>
            </a:r>
            <a:r>
              <a:rPr lang="fr-FR" b="0" dirty="0">
                <a:solidFill>
                  <a:srgbClr val="CE9178"/>
                </a:solidFill>
                <a:effectLst/>
                <a:latin typeface="Consolas" panose="020B0609020204030204" pitchFamily="49" charset="0"/>
              </a:rPr>
              <a:t>"mb-3"</a:t>
            </a:r>
            <a:r>
              <a:rPr lang="fr-FR" b="0" dirty="0">
                <a:solidFill>
                  <a:srgbClr val="808080"/>
                </a:solidFill>
                <a:effectLst/>
                <a:latin typeface="Consolas" panose="020B0609020204030204" pitchFamily="49" charset="0"/>
              </a:rPr>
              <a:t>&gt;</a:t>
            </a:r>
            <a:endParaRPr lang="fr-FR" b="0" dirty="0">
              <a:solidFill>
                <a:srgbClr val="CCCCCC"/>
              </a:solidFill>
              <a:effectLst/>
              <a:latin typeface="Consolas" panose="020B0609020204030204" pitchFamily="49" charset="0"/>
            </a:endParaRPr>
          </a:p>
          <a:p>
            <a:pPr>
              <a:lnSpc>
                <a:spcPts val="1425"/>
              </a:lnSpc>
            </a:pPr>
            <a:r>
              <a:rPr lang="fr-FR" b="0" dirty="0">
                <a:solidFill>
                  <a:srgbClr val="CCCCCC"/>
                </a:solidFill>
                <a:effectLst/>
                <a:latin typeface="Consolas" panose="020B0609020204030204" pitchFamily="49" charset="0"/>
              </a:rPr>
              <a:t>                </a:t>
            </a:r>
            <a:r>
              <a:rPr lang="fr-FR" b="0" dirty="0">
                <a:solidFill>
                  <a:srgbClr val="808080"/>
                </a:solidFill>
                <a:effectLst/>
                <a:latin typeface="Consolas" panose="020B0609020204030204" pitchFamily="49" charset="0"/>
              </a:rPr>
              <a:t>&lt;</a:t>
            </a:r>
            <a:r>
              <a:rPr lang="fr-FR" b="0" dirty="0" err="1">
                <a:solidFill>
                  <a:srgbClr val="569CD6"/>
                </a:solidFill>
                <a:effectLst/>
                <a:latin typeface="Consolas" panose="020B0609020204030204" pitchFamily="49" charset="0"/>
              </a:rPr>
              <a:t>strong</a:t>
            </a:r>
            <a:r>
              <a:rPr lang="fr-FR" b="0" dirty="0">
                <a:solidFill>
                  <a:srgbClr val="808080"/>
                </a:solidFill>
                <a:effectLst/>
                <a:latin typeface="Consolas" panose="020B0609020204030204" pitchFamily="49" charset="0"/>
              </a:rPr>
              <a:t>&gt;</a:t>
            </a:r>
            <a:r>
              <a:rPr lang="fr-FR" b="0" dirty="0">
                <a:solidFill>
                  <a:srgbClr val="CCCCCC"/>
                </a:solidFill>
                <a:effectLst/>
                <a:latin typeface="Consolas" panose="020B0609020204030204" pitchFamily="49" charset="0"/>
              </a:rPr>
              <a:t>Description :</a:t>
            </a:r>
            <a:r>
              <a:rPr lang="fr-FR" b="0" dirty="0">
                <a:solidFill>
                  <a:srgbClr val="808080"/>
                </a:solidFill>
                <a:effectLst/>
                <a:latin typeface="Consolas" panose="020B0609020204030204" pitchFamily="49" charset="0"/>
              </a:rPr>
              <a:t>&lt;/</a:t>
            </a:r>
            <a:r>
              <a:rPr lang="fr-FR" b="0" dirty="0" err="1">
                <a:solidFill>
                  <a:srgbClr val="569CD6"/>
                </a:solidFill>
                <a:effectLst/>
                <a:latin typeface="Consolas" panose="020B0609020204030204" pitchFamily="49" charset="0"/>
              </a:rPr>
              <a:t>strong</a:t>
            </a:r>
            <a:r>
              <a:rPr lang="fr-FR" b="0" dirty="0">
                <a:solidFill>
                  <a:srgbClr val="808080"/>
                </a:solidFill>
                <a:effectLst/>
                <a:latin typeface="Consolas" panose="020B0609020204030204" pitchFamily="49" charset="0"/>
              </a:rPr>
              <a:t>&gt;</a:t>
            </a:r>
            <a:endParaRPr lang="fr-FR" b="0" dirty="0">
              <a:solidFill>
                <a:srgbClr val="CCCCCC"/>
              </a:solidFill>
              <a:effectLst/>
              <a:latin typeface="Consolas" panose="020B0609020204030204" pitchFamily="49" charset="0"/>
            </a:endParaRPr>
          </a:p>
          <a:p>
            <a:pPr>
              <a:lnSpc>
                <a:spcPts val="1425"/>
              </a:lnSpc>
            </a:pPr>
            <a:r>
              <a:rPr lang="fr-FR" b="0" dirty="0">
                <a:solidFill>
                  <a:srgbClr val="CCCCCC"/>
                </a:solidFill>
                <a:effectLst/>
                <a:latin typeface="Consolas" panose="020B0609020204030204" pitchFamily="49" charset="0"/>
              </a:rPr>
              <a:t>                </a:t>
            </a:r>
            <a:r>
              <a:rPr lang="fr-FR" b="0" dirty="0">
                <a:solidFill>
                  <a:srgbClr val="808080"/>
                </a:solidFill>
                <a:effectLst/>
                <a:latin typeface="Consolas" panose="020B0609020204030204" pitchFamily="49" charset="0"/>
              </a:rPr>
              <a:t>&lt;</a:t>
            </a:r>
            <a:r>
              <a:rPr lang="fr-FR" b="0" dirty="0" err="1">
                <a:solidFill>
                  <a:srgbClr val="569CD6"/>
                </a:solidFill>
                <a:effectLst/>
                <a:latin typeface="Consolas" panose="020B0609020204030204" pitchFamily="49" charset="0"/>
              </a:rPr>
              <a:t>span</a:t>
            </a:r>
            <a:r>
              <a:rPr lang="fr-FR" b="0" dirty="0">
                <a:solidFill>
                  <a:srgbClr val="CCCCCC"/>
                </a:solidFill>
                <a:effectLst/>
                <a:latin typeface="Consolas" panose="020B0609020204030204" pitchFamily="49" charset="0"/>
              </a:rPr>
              <a:t> </a:t>
            </a:r>
            <a:r>
              <a:rPr lang="fr-FR" b="0" dirty="0">
                <a:solidFill>
                  <a:srgbClr val="9CDCFE"/>
                </a:solidFill>
                <a:effectLst/>
                <a:latin typeface="Consolas" panose="020B0609020204030204" pitchFamily="49" charset="0"/>
              </a:rPr>
              <a:t>class</a:t>
            </a:r>
            <a:r>
              <a:rPr lang="fr-FR" b="0" dirty="0">
                <a:solidFill>
                  <a:srgbClr val="CCCCCC"/>
                </a:solidFill>
                <a:effectLst/>
                <a:latin typeface="Consolas" panose="020B0609020204030204" pitchFamily="49" charset="0"/>
              </a:rPr>
              <a:t>=</a:t>
            </a:r>
            <a:r>
              <a:rPr lang="fr-FR" b="0" dirty="0">
                <a:solidFill>
                  <a:srgbClr val="CE9178"/>
                </a:solidFill>
                <a:effectLst/>
                <a:latin typeface="Consolas" panose="020B0609020204030204" pitchFamily="49" charset="0"/>
              </a:rPr>
              <a:t>"</a:t>
            </a:r>
            <a:r>
              <a:rPr lang="fr-FR" b="0" dirty="0" err="1">
                <a:solidFill>
                  <a:srgbClr val="CE9178"/>
                </a:solidFill>
                <a:effectLst/>
                <a:latin typeface="Consolas" panose="020B0609020204030204" pitchFamily="49" charset="0"/>
              </a:rPr>
              <a:t>text-muted</a:t>
            </a:r>
            <a:r>
              <a:rPr lang="fr-FR" b="0" dirty="0">
                <a:solidFill>
                  <a:srgbClr val="CE9178"/>
                </a:solidFill>
                <a:effectLst/>
                <a:latin typeface="Consolas" panose="020B0609020204030204" pitchFamily="49" charset="0"/>
              </a:rPr>
              <a:t>"</a:t>
            </a:r>
            <a:r>
              <a:rPr lang="fr-FR" b="0" dirty="0">
                <a:solidFill>
                  <a:srgbClr val="808080"/>
                </a:solidFill>
                <a:effectLst/>
                <a:latin typeface="Consolas" panose="020B0609020204030204" pitchFamily="49" charset="0"/>
              </a:rPr>
              <a:t>&gt;</a:t>
            </a:r>
            <a:r>
              <a:rPr lang="fr-FR" b="0" dirty="0">
                <a:solidFill>
                  <a:srgbClr val="CCCCCC"/>
                </a:solidFill>
                <a:effectLst/>
                <a:latin typeface="Consolas" panose="020B0609020204030204" pitchFamily="49" charset="0"/>
              </a:rPr>
              <a:t>{{ </a:t>
            </a:r>
            <a:r>
              <a:rPr lang="fr-FR" b="0" dirty="0" err="1">
                <a:solidFill>
                  <a:srgbClr val="9CDCFE"/>
                </a:solidFill>
                <a:effectLst/>
                <a:latin typeface="Consolas" panose="020B0609020204030204" pitchFamily="49" charset="0"/>
              </a:rPr>
              <a:t>commentaire</a:t>
            </a:r>
            <a:r>
              <a:rPr lang="fr-FR" b="0" dirty="0" err="1">
                <a:solidFill>
                  <a:srgbClr val="CCCCCC"/>
                </a:solidFill>
                <a:effectLst/>
                <a:latin typeface="Consolas" panose="020B0609020204030204" pitchFamily="49" charset="0"/>
              </a:rPr>
              <a:t>.</a:t>
            </a:r>
            <a:r>
              <a:rPr lang="fr-FR" b="0" dirty="0" err="1">
                <a:solidFill>
                  <a:srgbClr val="9CDCFE"/>
                </a:solidFill>
                <a:effectLst/>
                <a:latin typeface="Consolas" panose="020B0609020204030204" pitchFamily="49" charset="0"/>
              </a:rPr>
              <a:t>description</a:t>
            </a:r>
            <a:r>
              <a:rPr lang="fr-FR" b="0" dirty="0">
                <a:solidFill>
                  <a:srgbClr val="CCCCCC"/>
                </a:solidFill>
                <a:effectLst/>
                <a:latin typeface="Consolas" panose="020B0609020204030204" pitchFamily="49" charset="0"/>
              </a:rPr>
              <a:t> }}</a:t>
            </a:r>
            <a:r>
              <a:rPr lang="fr-FR" b="0" dirty="0">
                <a:solidFill>
                  <a:srgbClr val="808080"/>
                </a:solidFill>
                <a:effectLst/>
                <a:latin typeface="Consolas" panose="020B0609020204030204" pitchFamily="49" charset="0"/>
              </a:rPr>
              <a:t>&lt;/</a:t>
            </a:r>
            <a:r>
              <a:rPr lang="fr-FR" b="0" dirty="0" err="1">
                <a:solidFill>
                  <a:srgbClr val="569CD6"/>
                </a:solidFill>
                <a:effectLst/>
                <a:latin typeface="Consolas" panose="020B0609020204030204" pitchFamily="49" charset="0"/>
              </a:rPr>
              <a:t>span</a:t>
            </a:r>
            <a:r>
              <a:rPr lang="fr-FR" b="0" dirty="0">
                <a:solidFill>
                  <a:srgbClr val="808080"/>
                </a:solidFill>
                <a:effectLst/>
                <a:latin typeface="Consolas" panose="020B0609020204030204" pitchFamily="49" charset="0"/>
              </a:rPr>
              <a:t>&gt;</a:t>
            </a:r>
            <a:r>
              <a:rPr lang="fr-FR" b="0" dirty="0">
                <a:solidFill>
                  <a:srgbClr val="CCCCCC"/>
                </a:solidFill>
                <a:effectLst/>
                <a:latin typeface="Consolas" panose="020B0609020204030204" pitchFamily="49" charset="0"/>
              </a:rPr>
              <a:t>        </a:t>
            </a:r>
            <a:r>
              <a:rPr lang="fr-FR" b="0" dirty="0">
                <a:solidFill>
                  <a:srgbClr val="6A9955"/>
                </a:solidFill>
                <a:effectLst/>
                <a:latin typeface="Consolas" panose="020B0609020204030204" pitchFamily="49" charset="0"/>
              </a:rPr>
              <a:t>&lt;!-- Pas de rupture de ligne, permet d'appliquer un style spécifique --&gt;</a:t>
            </a:r>
            <a:endParaRPr lang="fr-FR" b="0" dirty="0">
              <a:solidFill>
                <a:srgbClr val="CCCCCC"/>
              </a:solidFill>
              <a:effectLst/>
              <a:latin typeface="Consolas" panose="020B0609020204030204" pitchFamily="49" charset="0"/>
            </a:endParaRPr>
          </a:p>
          <a:p>
            <a:pPr>
              <a:lnSpc>
                <a:spcPts val="1425"/>
              </a:lnSpc>
            </a:pPr>
            <a:r>
              <a:rPr lang="fr-FR" b="0" dirty="0">
                <a:solidFill>
                  <a:srgbClr val="CCCCCC"/>
                </a:solidFill>
                <a:effectLst/>
                <a:latin typeface="Consolas" panose="020B0609020204030204" pitchFamily="49" charset="0"/>
              </a:rPr>
              <a:t>            </a:t>
            </a:r>
            <a:r>
              <a:rPr lang="fr-FR" b="0" dirty="0">
                <a:solidFill>
                  <a:srgbClr val="808080"/>
                </a:solidFill>
                <a:effectLst/>
                <a:latin typeface="Consolas" panose="020B0609020204030204" pitchFamily="49" charset="0"/>
              </a:rPr>
              <a:t>&lt;/</a:t>
            </a:r>
            <a:r>
              <a:rPr lang="fr-FR" b="0" dirty="0">
                <a:solidFill>
                  <a:srgbClr val="569CD6"/>
                </a:solidFill>
                <a:effectLst/>
                <a:latin typeface="Consolas" panose="020B0609020204030204" pitchFamily="49" charset="0"/>
              </a:rPr>
              <a:t>p</a:t>
            </a:r>
            <a:r>
              <a:rPr lang="fr-FR" b="0" dirty="0">
                <a:solidFill>
                  <a:srgbClr val="808080"/>
                </a:solidFill>
                <a:effectLst/>
                <a:latin typeface="Consolas" panose="020B0609020204030204" pitchFamily="49" charset="0"/>
              </a:rPr>
              <a:t>&gt;</a:t>
            </a:r>
            <a:endParaRPr lang="fr-FR" b="0" dirty="0">
              <a:solidFill>
                <a:srgbClr val="CCCCCC"/>
              </a:solidFill>
              <a:effectLst/>
              <a:latin typeface="Consolas" panose="020B0609020204030204" pitchFamily="49" charset="0"/>
            </a:endParaRPr>
          </a:p>
          <a:p>
            <a:pPr>
              <a:lnSpc>
                <a:spcPts val="1425"/>
              </a:lnSpc>
            </a:pPr>
            <a:r>
              <a:rPr lang="fr-FR" b="0" dirty="0">
                <a:solidFill>
                  <a:srgbClr val="CCCCCC"/>
                </a:solidFill>
                <a:effectLst/>
                <a:latin typeface="Consolas" panose="020B0609020204030204" pitchFamily="49" charset="0"/>
              </a:rPr>
              <a:t>            </a:t>
            </a:r>
            <a:r>
              <a:rPr lang="fr-FR" b="0" dirty="0">
                <a:solidFill>
                  <a:srgbClr val="808080"/>
                </a:solidFill>
                <a:effectLst/>
                <a:latin typeface="Consolas" panose="020B0609020204030204" pitchFamily="49" charset="0"/>
              </a:rPr>
              <a:t>&lt;</a:t>
            </a:r>
            <a:r>
              <a:rPr lang="fr-FR" b="0" dirty="0">
                <a:solidFill>
                  <a:srgbClr val="569CD6"/>
                </a:solidFill>
                <a:effectLst/>
                <a:latin typeface="Consolas" panose="020B0609020204030204" pitchFamily="49" charset="0"/>
              </a:rPr>
              <a:t>p</a:t>
            </a:r>
            <a:r>
              <a:rPr lang="fr-FR" b="0" dirty="0">
                <a:solidFill>
                  <a:srgbClr val="CCCCCC"/>
                </a:solidFill>
                <a:effectLst/>
                <a:latin typeface="Consolas" panose="020B0609020204030204" pitchFamily="49" charset="0"/>
              </a:rPr>
              <a:t> </a:t>
            </a:r>
            <a:r>
              <a:rPr lang="fr-FR" b="0" dirty="0">
                <a:solidFill>
                  <a:srgbClr val="9CDCFE"/>
                </a:solidFill>
                <a:effectLst/>
                <a:latin typeface="Consolas" panose="020B0609020204030204" pitchFamily="49" charset="0"/>
              </a:rPr>
              <a:t>class</a:t>
            </a:r>
            <a:r>
              <a:rPr lang="fr-FR" b="0" dirty="0">
                <a:solidFill>
                  <a:srgbClr val="CCCCCC"/>
                </a:solidFill>
                <a:effectLst/>
                <a:latin typeface="Consolas" panose="020B0609020204030204" pitchFamily="49" charset="0"/>
              </a:rPr>
              <a:t>=</a:t>
            </a:r>
            <a:r>
              <a:rPr lang="fr-FR" b="0" dirty="0">
                <a:solidFill>
                  <a:srgbClr val="CE9178"/>
                </a:solidFill>
                <a:effectLst/>
                <a:latin typeface="Consolas" panose="020B0609020204030204" pitchFamily="49" charset="0"/>
              </a:rPr>
              <a:t>"mb-3"</a:t>
            </a:r>
            <a:r>
              <a:rPr lang="fr-FR" b="0" dirty="0">
                <a:solidFill>
                  <a:srgbClr val="808080"/>
                </a:solidFill>
                <a:effectLst/>
                <a:latin typeface="Consolas" panose="020B0609020204030204" pitchFamily="49" charset="0"/>
              </a:rPr>
              <a:t>&gt;</a:t>
            </a:r>
            <a:endParaRPr lang="fr-FR" b="0" dirty="0">
              <a:solidFill>
                <a:srgbClr val="CCCCCC"/>
              </a:solidFill>
              <a:effectLst/>
              <a:latin typeface="Consolas" panose="020B0609020204030204" pitchFamily="49" charset="0"/>
            </a:endParaRPr>
          </a:p>
          <a:p>
            <a:pPr>
              <a:lnSpc>
                <a:spcPts val="1425"/>
              </a:lnSpc>
            </a:pPr>
            <a:r>
              <a:rPr lang="fr-FR" b="0" dirty="0">
                <a:solidFill>
                  <a:srgbClr val="CCCCCC"/>
                </a:solidFill>
                <a:effectLst/>
                <a:latin typeface="Consolas" panose="020B0609020204030204" pitchFamily="49" charset="0"/>
              </a:rPr>
              <a:t>                </a:t>
            </a:r>
            <a:r>
              <a:rPr lang="fr-FR" b="0" dirty="0">
                <a:solidFill>
                  <a:srgbClr val="808080"/>
                </a:solidFill>
                <a:effectLst/>
                <a:latin typeface="Consolas" panose="020B0609020204030204" pitchFamily="49" charset="0"/>
              </a:rPr>
              <a:t>&lt;</a:t>
            </a:r>
            <a:r>
              <a:rPr lang="fr-FR" b="0" dirty="0" err="1">
                <a:solidFill>
                  <a:srgbClr val="569CD6"/>
                </a:solidFill>
                <a:effectLst/>
                <a:latin typeface="Consolas" panose="020B0609020204030204" pitchFamily="49" charset="0"/>
              </a:rPr>
              <a:t>strong</a:t>
            </a:r>
            <a:r>
              <a:rPr lang="fr-FR" b="0" dirty="0">
                <a:solidFill>
                  <a:srgbClr val="808080"/>
                </a:solidFill>
                <a:effectLst/>
                <a:latin typeface="Consolas" panose="020B0609020204030204" pitchFamily="49" charset="0"/>
              </a:rPr>
              <a:t>&gt;</a:t>
            </a:r>
            <a:r>
              <a:rPr lang="fr-FR" b="0" dirty="0">
                <a:solidFill>
                  <a:srgbClr val="CCCCCC"/>
                </a:solidFill>
                <a:effectLst/>
                <a:latin typeface="Consolas" panose="020B0609020204030204" pitchFamily="49" charset="0"/>
              </a:rPr>
              <a:t>Créé le :</a:t>
            </a:r>
            <a:r>
              <a:rPr lang="fr-FR" b="0" dirty="0">
                <a:solidFill>
                  <a:srgbClr val="808080"/>
                </a:solidFill>
                <a:effectLst/>
                <a:latin typeface="Consolas" panose="020B0609020204030204" pitchFamily="49" charset="0"/>
              </a:rPr>
              <a:t>&lt;/</a:t>
            </a:r>
            <a:r>
              <a:rPr lang="fr-FR" b="0" dirty="0" err="1">
                <a:solidFill>
                  <a:srgbClr val="569CD6"/>
                </a:solidFill>
                <a:effectLst/>
                <a:latin typeface="Consolas" panose="020B0609020204030204" pitchFamily="49" charset="0"/>
              </a:rPr>
              <a:t>strong</a:t>
            </a:r>
            <a:r>
              <a:rPr lang="fr-FR" b="0" dirty="0">
                <a:solidFill>
                  <a:srgbClr val="808080"/>
                </a:solidFill>
                <a:effectLst/>
                <a:latin typeface="Consolas" panose="020B0609020204030204" pitchFamily="49" charset="0"/>
              </a:rPr>
              <a:t>&gt;</a:t>
            </a:r>
            <a:endParaRPr lang="fr-FR" b="0" dirty="0">
              <a:solidFill>
                <a:srgbClr val="CCCCCC"/>
              </a:solidFill>
              <a:effectLst/>
              <a:latin typeface="Consolas" panose="020B0609020204030204" pitchFamily="49" charset="0"/>
            </a:endParaRPr>
          </a:p>
          <a:p>
            <a:pPr>
              <a:lnSpc>
                <a:spcPts val="1425"/>
              </a:lnSpc>
            </a:pPr>
            <a:r>
              <a:rPr lang="fr-FR" b="0" dirty="0">
                <a:solidFill>
                  <a:srgbClr val="CCCCCC"/>
                </a:solidFill>
                <a:effectLst/>
                <a:latin typeface="Consolas" panose="020B0609020204030204" pitchFamily="49" charset="0"/>
              </a:rPr>
              <a:t>                </a:t>
            </a:r>
            <a:r>
              <a:rPr lang="fr-FR" b="0" dirty="0">
                <a:solidFill>
                  <a:srgbClr val="808080"/>
                </a:solidFill>
                <a:effectLst/>
                <a:latin typeface="Consolas" panose="020B0609020204030204" pitchFamily="49" charset="0"/>
              </a:rPr>
              <a:t>&lt;</a:t>
            </a:r>
            <a:r>
              <a:rPr lang="fr-FR" b="0" dirty="0" err="1">
                <a:solidFill>
                  <a:srgbClr val="569CD6"/>
                </a:solidFill>
                <a:effectLst/>
                <a:latin typeface="Consolas" panose="020B0609020204030204" pitchFamily="49" charset="0"/>
              </a:rPr>
              <a:t>span</a:t>
            </a:r>
            <a:r>
              <a:rPr lang="fr-FR" b="0" dirty="0">
                <a:solidFill>
                  <a:srgbClr val="CCCCCC"/>
                </a:solidFill>
                <a:effectLst/>
                <a:latin typeface="Consolas" panose="020B0609020204030204" pitchFamily="49" charset="0"/>
              </a:rPr>
              <a:t> </a:t>
            </a:r>
            <a:r>
              <a:rPr lang="fr-FR" b="0" dirty="0">
                <a:solidFill>
                  <a:srgbClr val="9CDCFE"/>
                </a:solidFill>
                <a:effectLst/>
                <a:latin typeface="Consolas" panose="020B0609020204030204" pitchFamily="49" charset="0"/>
              </a:rPr>
              <a:t>class</a:t>
            </a:r>
            <a:r>
              <a:rPr lang="fr-FR" b="0" dirty="0">
                <a:solidFill>
                  <a:srgbClr val="CCCCCC"/>
                </a:solidFill>
                <a:effectLst/>
                <a:latin typeface="Consolas" panose="020B0609020204030204" pitchFamily="49" charset="0"/>
              </a:rPr>
              <a:t>=</a:t>
            </a:r>
            <a:r>
              <a:rPr lang="fr-FR" b="0" dirty="0">
                <a:solidFill>
                  <a:srgbClr val="CE9178"/>
                </a:solidFill>
                <a:effectLst/>
                <a:latin typeface="Consolas" panose="020B0609020204030204" pitchFamily="49" charset="0"/>
              </a:rPr>
              <a:t>"</a:t>
            </a:r>
            <a:r>
              <a:rPr lang="fr-FR" b="0" dirty="0" err="1">
                <a:solidFill>
                  <a:srgbClr val="CE9178"/>
                </a:solidFill>
                <a:effectLst/>
                <a:latin typeface="Consolas" panose="020B0609020204030204" pitchFamily="49" charset="0"/>
              </a:rPr>
              <a:t>text-muted</a:t>
            </a:r>
            <a:r>
              <a:rPr lang="fr-FR" b="0" dirty="0">
                <a:solidFill>
                  <a:srgbClr val="CE9178"/>
                </a:solidFill>
                <a:effectLst/>
                <a:latin typeface="Consolas" panose="020B0609020204030204" pitchFamily="49" charset="0"/>
              </a:rPr>
              <a:t>"</a:t>
            </a:r>
            <a:r>
              <a:rPr lang="fr-FR" b="0" dirty="0">
                <a:solidFill>
                  <a:srgbClr val="808080"/>
                </a:solidFill>
                <a:effectLst/>
                <a:latin typeface="Consolas" panose="020B0609020204030204" pitchFamily="49" charset="0"/>
              </a:rPr>
              <a:t>&gt;</a:t>
            </a:r>
            <a:r>
              <a:rPr lang="fr-FR" b="0" dirty="0">
                <a:solidFill>
                  <a:srgbClr val="CCCCCC"/>
                </a:solidFill>
                <a:effectLst/>
                <a:latin typeface="Consolas" panose="020B0609020204030204" pitchFamily="49" charset="0"/>
              </a:rPr>
              <a:t>{{ </a:t>
            </a:r>
            <a:r>
              <a:rPr lang="fr-FR" b="0" dirty="0" err="1">
                <a:solidFill>
                  <a:srgbClr val="9CDCFE"/>
                </a:solidFill>
                <a:effectLst/>
                <a:latin typeface="Consolas" panose="020B0609020204030204" pitchFamily="49" charset="0"/>
              </a:rPr>
              <a:t>commentaire</a:t>
            </a:r>
            <a:r>
              <a:rPr lang="fr-FR" b="0" dirty="0" err="1">
                <a:solidFill>
                  <a:srgbClr val="CCCCCC"/>
                </a:solidFill>
                <a:effectLst/>
                <a:latin typeface="Consolas" panose="020B0609020204030204" pitchFamily="49" charset="0"/>
              </a:rPr>
              <a:t>.</a:t>
            </a:r>
            <a:r>
              <a:rPr lang="fr-FR" b="0" dirty="0" err="1">
                <a:solidFill>
                  <a:srgbClr val="9CDCFE"/>
                </a:solidFill>
                <a:effectLst/>
                <a:latin typeface="Consolas" panose="020B0609020204030204" pitchFamily="49" charset="0"/>
              </a:rPr>
              <a:t>createdAt</a:t>
            </a:r>
            <a:r>
              <a:rPr lang="fr-FR" b="0" dirty="0" err="1">
                <a:solidFill>
                  <a:srgbClr val="D4D4D4"/>
                </a:solidFill>
                <a:effectLst/>
                <a:latin typeface="Consolas" panose="020B0609020204030204" pitchFamily="49" charset="0"/>
              </a:rPr>
              <a:t>|</a:t>
            </a:r>
            <a:r>
              <a:rPr lang="fr-FR" b="0" dirty="0" err="1">
                <a:solidFill>
                  <a:srgbClr val="DCDCAA"/>
                </a:solidFill>
                <a:effectLst/>
                <a:latin typeface="Consolas" panose="020B0609020204030204" pitchFamily="49" charset="0"/>
              </a:rPr>
              <a:t>date</a:t>
            </a:r>
            <a:r>
              <a:rPr lang="fr-FR" b="0" dirty="0">
                <a:solidFill>
                  <a:srgbClr val="CCCCCC"/>
                </a:solidFill>
                <a:effectLst/>
                <a:latin typeface="Consolas" panose="020B0609020204030204" pitchFamily="49" charset="0"/>
              </a:rPr>
              <a:t>(</a:t>
            </a:r>
            <a:r>
              <a:rPr lang="fr-FR" b="0" dirty="0">
                <a:solidFill>
                  <a:srgbClr val="CE9178"/>
                </a:solidFill>
                <a:effectLst/>
                <a:latin typeface="Consolas" panose="020B0609020204030204" pitchFamily="49" charset="0"/>
              </a:rPr>
              <a:t>'Y-m-d H:i'</a:t>
            </a:r>
            <a:r>
              <a:rPr lang="fr-FR" b="0" dirty="0">
                <a:solidFill>
                  <a:srgbClr val="CCCCCC"/>
                </a:solidFill>
                <a:effectLst/>
                <a:latin typeface="Consolas" panose="020B0609020204030204" pitchFamily="49" charset="0"/>
              </a:rPr>
              <a:t>) }}</a:t>
            </a:r>
            <a:r>
              <a:rPr lang="fr-FR" b="0" dirty="0">
                <a:solidFill>
                  <a:srgbClr val="808080"/>
                </a:solidFill>
                <a:effectLst/>
                <a:latin typeface="Consolas" panose="020B0609020204030204" pitchFamily="49" charset="0"/>
              </a:rPr>
              <a:t>&lt;/</a:t>
            </a:r>
            <a:r>
              <a:rPr lang="fr-FR" b="0" dirty="0" err="1">
                <a:solidFill>
                  <a:srgbClr val="569CD6"/>
                </a:solidFill>
                <a:effectLst/>
                <a:latin typeface="Consolas" panose="020B0609020204030204" pitchFamily="49" charset="0"/>
              </a:rPr>
              <a:t>span</a:t>
            </a:r>
            <a:r>
              <a:rPr lang="fr-FR" b="0" dirty="0">
                <a:solidFill>
                  <a:srgbClr val="808080"/>
                </a:solidFill>
                <a:effectLst/>
                <a:latin typeface="Consolas" panose="020B0609020204030204" pitchFamily="49" charset="0"/>
              </a:rPr>
              <a:t>&gt;</a:t>
            </a:r>
            <a:r>
              <a:rPr lang="fr-FR" b="0" dirty="0">
                <a:solidFill>
                  <a:srgbClr val="CCCCCC"/>
                </a:solidFill>
                <a:effectLst/>
                <a:latin typeface="Consolas" panose="020B0609020204030204" pitchFamily="49" charset="0"/>
              </a:rPr>
              <a:t>      </a:t>
            </a:r>
            <a:r>
              <a:rPr lang="fr-FR" b="0" dirty="0">
                <a:solidFill>
                  <a:srgbClr val="6A9955"/>
                </a:solidFill>
                <a:effectLst/>
                <a:latin typeface="Consolas" panose="020B0609020204030204" pitchFamily="49" charset="0"/>
              </a:rPr>
              <a:t>{# Représente une variable (objet ou tableau) passée depuis le contrôleur Symfony à la vue Twig. #}</a:t>
            </a:r>
            <a:endParaRPr lang="fr-FR" b="0" dirty="0">
              <a:solidFill>
                <a:srgbClr val="CCCCCC"/>
              </a:solidFill>
              <a:effectLst/>
              <a:latin typeface="Consolas" panose="020B0609020204030204" pitchFamily="49" charset="0"/>
            </a:endParaRPr>
          </a:p>
          <a:p>
            <a:pPr>
              <a:lnSpc>
                <a:spcPts val="1425"/>
              </a:lnSpc>
            </a:pPr>
            <a:r>
              <a:rPr lang="fr-FR" b="0" dirty="0">
                <a:solidFill>
                  <a:srgbClr val="CCCCCC"/>
                </a:solidFill>
                <a:effectLst/>
                <a:latin typeface="Consolas" panose="020B0609020204030204" pitchFamily="49" charset="0"/>
              </a:rPr>
              <a:t>            </a:t>
            </a:r>
            <a:r>
              <a:rPr lang="fr-FR" b="0" dirty="0">
                <a:solidFill>
                  <a:srgbClr val="808080"/>
                </a:solidFill>
                <a:effectLst/>
                <a:latin typeface="Consolas" panose="020B0609020204030204" pitchFamily="49" charset="0"/>
              </a:rPr>
              <a:t>&lt;/</a:t>
            </a:r>
            <a:r>
              <a:rPr lang="fr-FR" b="0" dirty="0">
                <a:solidFill>
                  <a:srgbClr val="569CD6"/>
                </a:solidFill>
                <a:effectLst/>
                <a:latin typeface="Consolas" panose="020B0609020204030204" pitchFamily="49" charset="0"/>
              </a:rPr>
              <a:t>p</a:t>
            </a:r>
            <a:r>
              <a:rPr lang="fr-FR" b="0" dirty="0">
                <a:solidFill>
                  <a:srgbClr val="808080"/>
                </a:solidFill>
                <a:effectLst/>
                <a:latin typeface="Consolas" panose="020B0609020204030204" pitchFamily="49" charset="0"/>
              </a:rPr>
              <a:t>&gt;</a:t>
            </a:r>
            <a:endParaRPr lang="fr-FR" b="0" dirty="0">
              <a:solidFill>
                <a:srgbClr val="CCCCCC"/>
              </a:solidFill>
              <a:effectLst/>
              <a:latin typeface="Consolas" panose="020B0609020204030204" pitchFamily="49" charset="0"/>
            </a:endParaRPr>
          </a:p>
          <a:p>
            <a:pPr>
              <a:lnSpc>
                <a:spcPts val="1425"/>
              </a:lnSpc>
            </a:pPr>
            <a:r>
              <a:rPr lang="fr-FR" b="0" dirty="0">
                <a:solidFill>
                  <a:srgbClr val="CCCCCC"/>
                </a:solidFill>
                <a:effectLst/>
                <a:latin typeface="Consolas" panose="020B0609020204030204" pitchFamily="49" charset="0"/>
              </a:rPr>
              <a:t>        </a:t>
            </a:r>
            <a:r>
              <a:rPr lang="fr-FR" b="0" dirty="0">
                <a:solidFill>
                  <a:srgbClr val="808080"/>
                </a:solidFill>
                <a:effectLst/>
                <a:latin typeface="Consolas" panose="020B0609020204030204" pitchFamily="49" charset="0"/>
              </a:rPr>
              <a:t>&lt;/</a:t>
            </a:r>
            <a:r>
              <a:rPr lang="fr-FR" b="0" dirty="0">
                <a:solidFill>
                  <a:srgbClr val="569CD6"/>
                </a:solidFill>
                <a:effectLst/>
                <a:latin typeface="Consolas" panose="020B0609020204030204" pitchFamily="49" charset="0"/>
              </a:rPr>
              <a:t>div</a:t>
            </a:r>
            <a:r>
              <a:rPr lang="fr-FR" b="0" dirty="0">
                <a:solidFill>
                  <a:srgbClr val="808080"/>
                </a:solidFill>
                <a:effectLst/>
                <a:latin typeface="Consolas" panose="020B0609020204030204" pitchFamily="49" charset="0"/>
              </a:rPr>
              <a:t>&gt;</a:t>
            </a:r>
            <a:endParaRPr lang="fr-FR" b="0" dirty="0">
              <a:solidFill>
                <a:srgbClr val="CCCCCC"/>
              </a:solidFill>
              <a:effectLst/>
              <a:latin typeface="Consolas" panose="020B0609020204030204" pitchFamily="49" charset="0"/>
            </a:endParaRPr>
          </a:p>
          <a:p>
            <a:pPr>
              <a:lnSpc>
                <a:spcPts val="1425"/>
              </a:lnSpc>
            </a:pPr>
            <a:r>
              <a:rPr lang="fr-FR" b="0" dirty="0">
                <a:solidFill>
                  <a:srgbClr val="CCCCCC"/>
                </a:solidFill>
                <a:effectLst/>
                <a:latin typeface="Consolas" panose="020B0609020204030204" pitchFamily="49" charset="0"/>
              </a:rPr>
              <a:t>        </a:t>
            </a:r>
            <a:r>
              <a:rPr lang="fr-FR" b="0" dirty="0">
                <a:solidFill>
                  <a:srgbClr val="808080"/>
                </a:solidFill>
                <a:effectLst/>
                <a:latin typeface="Consolas" panose="020B0609020204030204" pitchFamily="49" charset="0"/>
              </a:rPr>
              <a:t>&lt;</a:t>
            </a:r>
            <a:r>
              <a:rPr lang="fr-FR" b="0" dirty="0">
                <a:solidFill>
                  <a:srgbClr val="569CD6"/>
                </a:solidFill>
                <a:effectLst/>
                <a:latin typeface="Consolas" panose="020B0609020204030204" pitchFamily="49" charset="0"/>
              </a:rPr>
              <a:t>div</a:t>
            </a:r>
            <a:r>
              <a:rPr lang="fr-FR" b="0" dirty="0">
                <a:solidFill>
                  <a:srgbClr val="CCCCCC"/>
                </a:solidFill>
                <a:effectLst/>
                <a:latin typeface="Consolas" panose="020B0609020204030204" pitchFamily="49" charset="0"/>
              </a:rPr>
              <a:t> </a:t>
            </a:r>
            <a:r>
              <a:rPr lang="fr-FR" b="0" dirty="0">
                <a:solidFill>
                  <a:srgbClr val="9CDCFE"/>
                </a:solidFill>
                <a:effectLst/>
                <a:latin typeface="Consolas" panose="020B0609020204030204" pitchFamily="49" charset="0"/>
              </a:rPr>
              <a:t>class</a:t>
            </a:r>
            <a:r>
              <a:rPr lang="fr-FR" b="0" dirty="0">
                <a:solidFill>
                  <a:srgbClr val="CCCCCC"/>
                </a:solidFill>
                <a:effectLst/>
                <a:latin typeface="Consolas" panose="020B0609020204030204" pitchFamily="49" charset="0"/>
              </a:rPr>
              <a:t>=</a:t>
            </a:r>
            <a:r>
              <a:rPr lang="fr-FR" b="0" dirty="0">
                <a:solidFill>
                  <a:srgbClr val="CE9178"/>
                </a:solidFill>
                <a:effectLst/>
                <a:latin typeface="Consolas" panose="020B0609020204030204" pitchFamily="49" charset="0"/>
              </a:rPr>
              <a:t>"</a:t>
            </a:r>
            <a:r>
              <a:rPr lang="fr-FR" b="0" dirty="0" err="1">
                <a:solidFill>
                  <a:srgbClr val="CE9178"/>
                </a:solidFill>
                <a:effectLst/>
                <a:latin typeface="Consolas" panose="020B0609020204030204" pitchFamily="49" charset="0"/>
              </a:rPr>
              <a:t>card-footer</a:t>
            </a:r>
            <a:r>
              <a:rPr lang="fr-FR" b="0" dirty="0">
                <a:solidFill>
                  <a:srgbClr val="CE9178"/>
                </a:solidFill>
                <a:effectLst/>
                <a:latin typeface="Consolas" panose="020B0609020204030204" pitchFamily="49" charset="0"/>
              </a:rPr>
              <a:t> d-</a:t>
            </a:r>
            <a:r>
              <a:rPr lang="fr-FR" b="0" dirty="0" err="1">
                <a:solidFill>
                  <a:srgbClr val="CE9178"/>
                </a:solidFill>
                <a:effectLst/>
                <a:latin typeface="Consolas" panose="020B0609020204030204" pitchFamily="49" charset="0"/>
              </a:rPr>
              <a:t>flex</a:t>
            </a:r>
            <a:r>
              <a:rPr lang="fr-FR" b="0" dirty="0">
                <a:solidFill>
                  <a:srgbClr val="CE9178"/>
                </a:solidFill>
                <a:effectLst/>
                <a:latin typeface="Consolas" panose="020B0609020204030204" pitchFamily="49" charset="0"/>
              </a:rPr>
              <a:t> </a:t>
            </a:r>
            <a:r>
              <a:rPr lang="fr-FR" b="0" dirty="0" err="1">
                <a:solidFill>
                  <a:srgbClr val="CE9178"/>
                </a:solidFill>
                <a:effectLst/>
                <a:latin typeface="Consolas" panose="020B0609020204030204" pitchFamily="49" charset="0"/>
              </a:rPr>
              <a:t>justify</a:t>
            </a:r>
            <a:r>
              <a:rPr lang="fr-FR" b="0" dirty="0">
                <a:solidFill>
                  <a:srgbClr val="CE9178"/>
                </a:solidFill>
                <a:effectLst/>
                <a:latin typeface="Consolas" panose="020B0609020204030204" pitchFamily="49" charset="0"/>
              </a:rPr>
              <a:t>-content-</a:t>
            </a:r>
            <a:r>
              <a:rPr lang="fr-FR" b="0" dirty="0" err="1">
                <a:solidFill>
                  <a:srgbClr val="CE9178"/>
                </a:solidFill>
                <a:effectLst/>
                <a:latin typeface="Consolas" panose="020B0609020204030204" pitchFamily="49" charset="0"/>
              </a:rPr>
              <a:t>between</a:t>
            </a:r>
            <a:r>
              <a:rPr lang="fr-FR" b="0" dirty="0">
                <a:solidFill>
                  <a:srgbClr val="CE9178"/>
                </a:solidFill>
                <a:effectLst/>
                <a:latin typeface="Consolas" panose="020B0609020204030204" pitchFamily="49" charset="0"/>
              </a:rPr>
              <a:t>"</a:t>
            </a:r>
            <a:r>
              <a:rPr lang="fr-FR" b="0" dirty="0">
                <a:solidFill>
                  <a:srgbClr val="808080"/>
                </a:solidFill>
                <a:effectLst/>
                <a:latin typeface="Consolas" panose="020B0609020204030204" pitchFamily="49" charset="0"/>
              </a:rPr>
              <a:t>&gt;</a:t>
            </a:r>
            <a:endParaRPr lang="fr-FR" b="0" dirty="0">
              <a:solidFill>
                <a:srgbClr val="CCCCCC"/>
              </a:solidFill>
              <a:effectLst/>
              <a:latin typeface="Consolas" panose="020B0609020204030204" pitchFamily="49" charset="0"/>
            </a:endParaRPr>
          </a:p>
          <a:p>
            <a:pPr>
              <a:lnSpc>
                <a:spcPts val="1425"/>
              </a:lnSpc>
            </a:pPr>
            <a:r>
              <a:rPr lang="fr-FR" b="0" dirty="0">
                <a:solidFill>
                  <a:srgbClr val="CCCCCC"/>
                </a:solidFill>
                <a:effectLst/>
                <a:latin typeface="Consolas" panose="020B0609020204030204" pitchFamily="49" charset="0"/>
              </a:rPr>
              <a:t>            </a:t>
            </a:r>
            <a:r>
              <a:rPr lang="fr-FR" b="0" dirty="0">
                <a:solidFill>
                  <a:srgbClr val="808080"/>
                </a:solidFill>
                <a:effectLst/>
                <a:latin typeface="Consolas" panose="020B0609020204030204" pitchFamily="49" charset="0"/>
              </a:rPr>
              <a:t>&lt;</a:t>
            </a:r>
            <a:r>
              <a:rPr lang="fr-FR" b="0" dirty="0">
                <a:solidFill>
                  <a:srgbClr val="569CD6"/>
                </a:solidFill>
                <a:effectLst/>
                <a:latin typeface="Consolas" panose="020B0609020204030204" pitchFamily="49" charset="0"/>
              </a:rPr>
              <a:t>a</a:t>
            </a:r>
            <a:r>
              <a:rPr lang="fr-FR" b="0" dirty="0">
                <a:solidFill>
                  <a:srgbClr val="CCCCCC"/>
                </a:solidFill>
                <a:effectLst/>
                <a:latin typeface="Consolas" panose="020B0609020204030204" pitchFamily="49" charset="0"/>
              </a:rPr>
              <a:t> </a:t>
            </a:r>
            <a:r>
              <a:rPr lang="fr-FR" b="0" dirty="0">
                <a:solidFill>
                  <a:srgbClr val="9CDCFE"/>
                </a:solidFill>
                <a:effectLst/>
                <a:latin typeface="Consolas" panose="020B0609020204030204" pitchFamily="49" charset="0"/>
              </a:rPr>
              <a:t>href</a:t>
            </a:r>
            <a:r>
              <a:rPr lang="fr-FR" b="0" dirty="0">
                <a:solidFill>
                  <a:srgbClr val="CCCCCC"/>
                </a:solidFill>
                <a:effectLst/>
                <a:latin typeface="Consolas" panose="020B0609020204030204" pitchFamily="49" charset="0"/>
              </a:rPr>
              <a:t>=</a:t>
            </a:r>
            <a:r>
              <a:rPr lang="fr-FR" b="0" dirty="0">
                <a:solidFill>
                  <a:srgbClr val="CE9178"/>
                </a:solidFill>
                <a:effectLst/>
                <a:latin typeface="Consolas" panose="020B0609020204030204" pitchFamily="49" charset="0"/>
              </a:rPr>
              <a:t>"{{ </a:t>
            </a:r>
            <a:r>
              <a:rPr lang="fr-FR" b="0" dirty="0" err="1">
                <a:solidFill>
                  <a:srgbClr val="CE9178"/>
                </a:solidFill>
                <a:effectLst/>
                <a:latin typeface="Consolas" panose="020B0609020204030204" pitchFamily="49" charset="0"/>
              </a:rPr>
              <a:t>path</a:t>
            </a:r>
            <a:r>
              <a:rPr lang="fr-FR" b="0" dirty="0">
                <a:solidFill>
                  <a:srgbClr val="CE9178"/>
                </a:solidFill>
                <a:effectLst/>
                <a:latin typeface="Consolas" panose="020B0609020204030204" pitchFamily="49" charset="0"/>
              </a:rPr>
              <a:t>('</a:t>
            </a:r>
            <a:r>
              <a:rPr lang="fr-FR" b="0" dirty="0" err="1">
                <a:solidFill>
                  <a:srgbClr val="CE9178"/>
                </a:solidFill>
                <a:effectLst/>
                <a:latin typeface="Consolas" panose="020B0609020204030204" pitchFamily="49" charset="0"/>
              </a:rPr>
              <a:t>edit</a:t>
            </a:r>
            <a:r>
              <a:rPr lang="fr-FR" b="0" dirty="0">
                <a:solidFill>
                  <a:srgbClr val="CE9178"/>
                </a:solidFill>
                <a:effectLst/>
                <a:latin typeface="Consolas" panose="020B0609020204030204" pitchFamily="49" charset="0"/>
              </a:rPr>
              <a:t>', { </a:t>
            </a:r>
            <a:r>
              <a:rPr lang="fr-FR" b="0" dirty="0">
                <a:solidFill>
                  <a:srgbClr val="9CDCFE"/>
                </a:solidFill>
                <a:effectLst/>
                <a:latin typeface="Consolas" panose="020B0609020204030204" pitchFamily="49" charset="0"/>
              </a:rPr>
              <a:t>id</a:t>
            </a:r>
            <a:r>
              <a:rPr lang="fr-FR" b="0" dirty="0">
                <a:solidFill>
                  <a:srgbClr val="CE9178"/>
                </a:solidFill>
                <a:effectLst/>
                <a:latin typeface="Consolas" panose="020B0609020204030204" pitchFamily="49" charset="0"/>
              </a:rPr>
              <a:t>: </a:t>
            </a:r>
            <a:r>
              <a:rPr lang="fr-FR" b="0" dirty="0">
                <a:solidFill>
                  <a:srgbClr val="9CDCFE"/>
                </a:solidFill>
                <a:effectLst/>
                <a:latin typeface="Consolas" panose="020B0609020204030204" pitchFamily="49" charset="0"/>
              </a:rPr>
              <a:t>commentaire</a:t>
            </a:r>
            <a:r>
              <a:rPr lang="fr-FR" b="0" dirty="0">
                <a:solidFill>
                  <a:srgbClr val="CE9178"/>
                </a:solidFill>
                <a:effectLst/>
                <a:latin typeface="Consolas" panose="020B0609020204030204" pitchFamily="49" charset="0"/>
              </a:rPr>
              <a:t>.</a:t>
            </a:r>
            <a:r>
              <a:rPr lang="fr-FR" b="0" dirty="0">
                <a:solidFill>
                  <a:srgbClr val="9CDCFE"/>
                </a:solidFill>
                <a:effectLst/>
                <a:latin typeface="Consolas" panose="020B0609020204030204" pitchFamily="49" charset="0"/>
              </a:rPr>
              <a:t>id</a:t>
            </a:r>
            <a:r>
              <a:rPr lang="fr-FR" b="0" dirty="0">
                <a:solidFill>
                  <a:srgbClr val="CE9178"/>
                </a:solidFill>
                <a:effectLst/>
                <a:latin typeface="Consolas" panose="020B0609020204030204" pitchFamily="49" charset="0"/>
              </a:rPr>
              <a:t> }) }}"</a:t>
            </a:r>
            <a:r>
              <a:rPr lang="fr-FR" b="0" dirty="0">
                <a:solidFill>
                  <a:srgbClr val="CCCCCC"/>
                </a:solidFill>
                <a:effectLst/>
                <a:latin typeface="Consolas" panose="020B0609020204030204" pitchFamily="49" charset="0"/>
              </a:rPr>
              <a:t> </a:t>
            </a:r>
            <a:r>
              <a:rPr lang="fr-FR" b="0" dirty="0">
                <a:solidFill>
                  <a:srgbClr val="9CDCFE"/>
                </a:solidFill>
                <a:effectLst/>
                <a:latin typeface="Consolas" panose="020B0609020204030204" pitchFamily="49" charset="0"/>
              </a:rPr>
              <a:t>class</a:t>
            </a:r>
            <a:r>
              <a:rPr lang="fr-FR" b="0" dirty="0">
                <a:solidFill>
                  <a:srgbClr val="CCCCCC"/>
                </a:solidFill>
                <a:effectLst/>
                <a:latin typeface="Consolas" panose="020B0609020204030204" pitchFamily="49" charset="0"/>
              </a:rPr>
              <a:t>=</a:t>
            </a:r>
            <a:r>
              <a:rPr lang="fr-FR" b="0" dirty="0">
                <a:solidFill>
                  <a:srgbClr val="CE9178"/>
                </a:solidFill>
                <a:effectLst/>
                <a:latin typeface="Consolas" panose="020B0609020204030204" pitchFamily="49" charset="0"/>
              </a:rPr>
              <a:t>"</a:t>
            </a:r>
            <a:r>
              <a:rPr lang="fr-FR" b="0" dirty="0" err="1">
                <a:solidFill>
                  <a:srgbClr val="CE9178"/>
                </a:solidFill>
                <a:effectLst/>
                <a:latin typeface="Consolas" panose="020B0609020204030204" pitchFamily="49" charset="0"/>
              </a:rPr>
              <a:t>btn</a:t>
            </a:r>
            <a:r>
              <a:rPr lang="fr-FR" b="0" dirty="0">
                <a:solidFill>
                  <a:srgbClr val="CE9178"/>
                </a:solidFill>
                <a:effectLst/>
                <a:latin typeface="Consolas" panose="020B0609020204030204" pitchFamily="49" charset="0"/>
              </a:rPr>
              <a:t> </a:t>
            </a:r>
            <a:r>
              <a:rPr lang="fr-FR" b="0" dirty="0" err="1">
                <a:solidFill>
                  <a:srgbClr val="CE9178"/>
                </a:solidFill>
                <a:effectLst/>
                <a:latin typeface="Consolas" panose="020B0609020204030204" pitchFamily="49" charset="0"/>
              </a:rPr>
              <a:t>btn-primary</a:t>
            </a:r>
            <a:r>
              <a:rPr lang="fr-FR" b="0" dirty="0">
                <a:solidFill>
                  <a:srgbClr val="CE9178"/>
                </a:solidFill>
                <a:effectLst/>
                <a:latin typeface="Consolas" panose="020B0609020204030204" pitchFamily="49" charset="0"/>
              </a:rPr>
              <a:t>"</a:t>
            </a:r>
            <a:r>
              <a:rPr lang="fr-FR" b="0" dirty="0">
                <a:solidFill>
                  <a:srgbClr val="808080"/>
                </a:solidFill>
                <a:effectLst/>
                <a:latin typeface="Consolas" panose="020B0609020204030204" pitchFamily="49" charset="0"/>
              </a:rPr>
              <a:t>&gt;</a:t>
            </a:r>
            <a:endParaRPr lang="fr-FR" b="0" dirty="0">
              <a:solidFill>
                <a:srgbClr val="CCCCCC"/>
              </a:solidFill>
              <a:effectLst/>
              <a:latin typeface="Consolas" panose="020B0609020204030204" pitchFamily="49" charset="0"/>
            </a:endParaRPr>
          </a:p>
          <a:p>
            <a:pPr>
              <a:lnSpc>
                <a:spcPts val="1425"/>
              </a:lnSpc>
            </a:pPr>
            <a:r>
              <a:rPr lang="fr-FR" b="0" dirty="0">
                <a:solidFill>
                  <a:srgbClr val="CCCCCC"/>
                </a:solidFill>
                <a:effectLst/>
                <a:latin typeface="Consolas" panose="020B0609020204030204" pitchFamily="49" charset="0"/>
              </a:rPr>
              <a:t>                </a:t>
            </a:r>
            <a:r>
              <a:rPr lang="fr-FR" b="0" dirty="0">
                <a:solidFill>
                  <a:srgbClr val="808080"/>
                </a:solidFill>
                <a:effectLst/>
                <a:latin typeface="Consolas" panose="020B0609020204030204" pitchFamily="49" charset="0"/>
              </a:rPr>
              <a:t>&lt;</a:t>
            </a:r>
            <a:r>
              <a:rPr lang="fr-FR" b="0" dirty="0">
                <a:solidFill>
                  <a:srgbClr val="569CD6"/>
                </a:solidFill>
                <a:effectLst/>
                <a:latin typeface="Consolas" panose="020B0609020204030204" pitchFamily="49" charset="0"/>
              </a:rPr>
              <a:t>i</a:t>
            </a:r>
            <a:r>
              <a:rPr lang="fr-FR" b="0" dirty="0">
                <a:solidFill>
                  <a:srgbClr val="CCCCCC"/>
                </a:solidFill>
                <a:effectLst/>
                <a:latin typeface="Consolas" panose="020B0609020204030204" pitchFamily="49" charset="0"/>
              </a:rPr>
              <a:t> </a:t>
            </a:r>
            <a:r>
              <a:rPr lang="fr-FR" b="0" dirty="0">
                <a:solidFill>
                  <a:srgbClr val="9CDCFE"/>
                </a:solidFill>
                <a:effectLst/>
                <a:latin typeface="Consolas" panose="020B0609020204030204" pitchFamily="49" charset="0"/>
              </a:rPr>
              <a:t>class</a:t>
            </a:r>
            <a:r>
              <a:rPr lang="fr-FR" b="0" dirty="0">
                <a:solidFill>
                  <a:srgbClr val="CCCCCC"/>
                </a:solidFill>
                <a:effectLst/>
                <a:latin typeface="Consolas" panose="020B0609020204030204" pitchFamily="49" charset="0"/>
              </a:rPr>
              <a:t>=</a:t>
            </a:r>
            <a:r>
              <a:rPr lang="fr-FR" b="0" dirty="0">
                <a:solidFill>
                  <a:srgbClr val="CE9178"/>
                </a:solidFill>
                <a:effectLst/>
                <a:latin typeface="Consolas" panose="020B0609020204030204" pitchFamily="49" charset="0"/>
              </a:rPr>
              <a:t>"fa fa-</a:t>
            </a:r>
            <a:r>
              <a:rPr lang="fr-FR" b="0" dirty="0" err="1">
                <a:solidFill>
                  <a:srgbClr val="CE9178"/>
                </a:solidFill>
                <a:effectLst/>
                <a:latin typeface="Consolas" panose="020B0609020204030204" pitchFamily="49" charset="0"/>
              </a:rPr>
              <a:t>edit</a:t>
            </a:r>
            <a:r>
              <a:rPr lang="fr-FR" b="0" dirty="0">
                <a:solidFill>
                  <a:srgbClr val="CE9178"/>
                </a:solidFill>
                <a:effectLst/>
                <a:latin typeface="Consolas" panose="020B0609020204030204" pitchFamily="49" charset="0"/>
              </a:rPr>
              <a:t>"</a:t>
            </a:r>
            <a:r>
              <a:rPr lang="fr-FR" b="0" dirty="0">
                <a:solidFill>
                  <a:srgbClr val="808080"/>
                </a:solidFill>
                <a:effectLst/>
                <a:latin typeface="Consolas" panose="020B0609020204030204" pitchFamily="49" charset="0"/>
              </a:rPr>
              <a:t>&gt;&lt;/</a:t>
            </a:r>
            <a:r>
              <a:rPr lang="fr-FR" b="0" dirty="0">
                <a:solidFill>
                  <a:srgbClr val="569CD6"/>
                </a:solidFill>
                <a:effectLst/>
                <a:latin typeface="Consolas" panose="020B0609020204030204" pitchFamily="49" charset="0"/>
              </a:rPr>
              <a:t>i</a:t>
            </a:r>
            <a:r>
              <a:rPr lang="fr-FR" b="0" dirty="0">
                <a:solidFill>
                  <a:srgbClr val="808080"/>
                </a:solidFill>
                <a:effectLst/>
                <a:latin typeface="Consolas" panose="020B0609020204030204" pitchFamily="49" charset="0"/>
              </a:rPr>
              <a:t>&gt;</a:t>
            </a:r>
            <a:endParaRPr lang="fr-FR" b="0" dirty="0">
              <a:solidFill>
                <a:srgbClr val="CCCCCC"/>
              </a:solidFill>
              <a:effectLst/>
              <a:latin typeface="Consolas" panose="020B0609020204030204" pitchFamily="49" charset="0"/>
            </a:endParaRPr>
          </a:p>
          <a:p>
            <a:pPr>
              <a:lnSpc>
                <a:spcPts val="1425"/>
              </a:lnSpc>
            </a:pPr>
            <a:r>
              <a:rPr lang="fr-FR" b="0" dirty="0">
                <a:solidFill>
                  <a:srgbClr val="CCCCCC"/>
                </a:solidFill>
                <a:effectLst/>
                <a:latin typeface="Consolas" panose="020B0609020204030204" pitchFamily="49" charset="0"/>
              </a:rPr>
              <a:t>                Éditer</a:t>
            </a:r>
          </a:p>
          <a:p>
            <a:pPr>
              <a:lnSpc>
                <a:spcPts val="1425"/>
              </a:lnSpc>
            </a:pPr>
            <a:r>
              <a:rPr lang="fr-FR" b="0" dirty="0">
                <a:solidFill>
                  <a:srgbClr val="CCCCCC"/>
                </a:solidFill>
                <a:effectLst/>
                <a:latin typeface="Consolas" panose="020B0609020204030204" pitchFamily="49" charset="0"/>
              </a:rPr>
              <a:t>            </a:t>
            </a:r>
            <a:r>
              <a:rPr lang="fr-FR" b="0" dirty="0">
                <a:solidFill>
                  <a:srgbClr val="808080"/>
                </a:solidFill>
                <a:effectLst/>
                <a:latin typeface="Consolas" panose="020B0609020204030204" pitchFamily="49" charset="0"/>
              </a:rPr>
              <a:t>&lt;/</a:t>
            </a:r>
            <a:r>
              <a:rPr lang="fr-FR" b="0" dirty="0">
                <a:solidFill>
                  <a:srgbClr val="569CD6"/>
                </a:solidFill>
                <a:effectLst/>
                <a:latin typeface="Consolas" panose="020B0609020204030204" pitchFamily="49" charset="0"/>
              </a:rPr>
              <a:t>a</a:t>
            </a:r>
            <a:r>
              <a:rPr lang="fr-FR" b="0" dirty="0">
                <a:solidFill>
                  <a:srgbClr val="808080"/>
                </a:solidFill>
                <a:effectLst/>
                <a:latin typeface="Consolas" panose="020B0609020204030204" pitchFamily="49" charset="0"/>
              </a:rPr>
              <a:t>&gt;</a:t>
            </a:r>
            <a:endParaRPr lang="fr-FR" b="0" dirty="0">
              <a:solidFill>
                <a:srgbClr val="CCCCCC"/>
              </a:solidFill>
              <a:effectLst/>
              <a:latin typeface="Consolas" panose="020B0609020204030204" pitchFamily="49" charset="0"/>
            </a:endParaRPr>
          </a:p>
          <a:p>
            <a:pPr>
              <a:lnSpc>
                <a:spcPts val="1425"/>
              </a:lnSpc>
            </a:pPr>
            <a:r>
              <a:rPr lang="fr-FR" b="0" dirty="0">
                <a:solidFill>
                  <a:srgbClr val="CCCCCC"/>
                </a:solidFill>
                <a:effectLst/>
                <a:latin typeface="Consolas" panose="020B0609020204030204" pitchFamily="49" charset="0"/>
              </a:rPr>
              <a:t>            </a:t>
            </a:r>
            <a:r>
              <a:rPr lang="fr-FR" b="0" dirty="0">
                <a:solidFill>
                  <a:srgbClr val="808080"/>
                </a:solidFill>
                <a:effectLst/>
                <a:latin typeface="Consolas" panose="020B0609020204030204" pitchFamily="49" charset="0"/>
              </a:rPr>
              <a:t>&lt;</a:t>
            </a:r>
            <a:r>
              <a:rPr lang="fr-FR" b="0" dirty="0">
                <a:solidFill>
                  <a:srgbClr val="569CD6"/>
                </a:solidFill>
                <a:effectLst/>
                <a:latin typeface="Consolas" panose="020B0609020204030204" pitchFamily="49" charset="0"/>
              </a:rPr>
              <a:t>a</a:t>
            </a:r>
            <a:r>
              <a:rPr lang="fr-FR" b="0" dirty="0">
                <a:solidFill>
                  <a:srgbClr val="CCCCCC"/>
                </a:solidFill>
                <a:effectLst/>
                <a:latin typeface="Consolas" panose="020B0609020204030204" pitchFamily="49" charset="0"/>
              </a:rPr>
              <a:t> </a:t>
            </a:r>
            <a:r>
              <a:rPr lang="fr-FR" b="0" dirty="0">
                <a:solidFill>
                  <a:srgbClr val="9CDCFE"/>
                </a:solidFill>
                <a:effectLst/>
                <a:latin typeface="Consolas" panose="020B0609020204030204" pitchFamily="49" charset="0"/>
              </a:rPr>
              <a:t>href</a:t>
            </a:r>
            <a:r>
              <a:rPr lang="fr-FR" b="0" dirty="0">
                <a:solidFill>
                  <a:srgbClr val="CCCCCC"/>
                </a:solidFill>
                <a:effectLst/>
                <a:latin typeface="Consolas" panose="020B0609020204030204" pitchFamily="49" charset="0"/>
              </a:rPr>
              <a:t>=</a:t>
            </a:r>
            <a:r>
              <a:rPr lang="fr-FR" b="0" dirty="0">
                <a:solidFill>
                  <a:srgbClr val="CE9178"/>
                </a:solidFill>
                <a:effectLst/>
                <a:latin typeface="Consolas" panose="020B0609020204030204" pitchFamily="49" charset="0"/>
              </a:rPr>
              <a:t>"{{ </a:t>
            </a:r>
            <a:r>
              <a:rPr lang="fr-FR" b="0" dirty="0" err="1">
                <a:solidFill>
                  <a:srgbClr val="CE9178"/>
                </a:solidFill>
                <a:effectLst/>
                <a:latin typeface="Consolas" panose="020B0609020204030204" pitchFamily="49" charset="0"/>
              </a:rPr>
              <a:t>path</a:t>
            </a:r>
            <a:r>
              <a:rPr lang="fr-FR" b="0" dirty="0">
                <a:solidFill>
                  <a:srgbClr val="CE9178"/>
                </a:solidFill>
                <a:effectLst/>
                <a:latin typeface="Consolas" panose="020B0609020204030204" pitchFamily="49" charset="0"/>
              </a:rPr>
              <a:t>('</a:t>
            </a:r>
            <a:r>
              <a:rPr lang="fr-FR" b="0" dirty="0" err="1">
                <a:solidFill>
                  <a:srgbClr val="CE9178"/>
                </a:solidFill>
                <a:effectLst/>
                <a:latin typeface="Consolas" panose="020B0609020204030204" pitchFamily="49" charset="0"/>
              </a:rPr>
              <a:t>list</a:t>
            </a:r>
            <a:r>
              <a:rPr lang="fr-FR" b="0" dirty="0">
                <a:solidFill>
                  <a:srgbClr val="CE9178"/>
                </a:solidFill>
                <a:effectLst/>
                <a:latin typeface="Consolas" panose="020B0609020204030204" pitchFamily="49" charset="0"/>
              </a:rPr>
              <a:t>') }}"</a:t>
            </a:r>
            <a:r>
              <a:rPr lang="fr-FR" b="0" dirty="0">
                <a:solidFill>
                  <a:srgbClr val="CCCCCC"/>
                </a:solidFill>
                <a:effectLst/>
                <a:latin typeface="Consolas" panose="020B0609020204030204" pitchFamily="49" charset="0"/>
              </a:rPr>
              <a:t> </a:t>
            </a:r>
            <a:r>
              <a:rPr lang="fr-FR" b="0" dirty="0">
                <a:solidFill>
                  <a:srgbClr val="9CDCFE"/>
                </a:solidFill>
                <a:effectLst/>
                <a:latin typeface="Consolas" panose="020B0609020204030204" pitchFamily="49" charset="0"/>
              </a:rPr>
              <a:t>class</a:t>
            </a:r>
            <a:r>
              <a:rPr lang="fr-FR" b="0" dirty="0">
                <a:solidFill>
                  <a:srgbClr val="CCCCCC"/>
                </a:solidFill>
                <a:effectLst/>
                <a:latin typeface="Consolas" panose="020B0609020204030204" pitchFamily="49" charset="0"/>
              </a:rPr>
              <a:t>=</a:t>
            </a:r>
            <a:r>
              <a:rPr lang="fr-FR" b="0" dirty="0">
                <a:solidFill>
                  <a:srgbClr val="CE9178"/>
                </a:solidFill>
                <a:effectLst/>
                <a:latin typeface="Consolas" panose="020B0609020204030204" pitchFamily="49" charset="0"/>
              </a:rPr>
              <a:t>"</a:t>
            </a:r>
            <a:r>
              <a:rPr lang="fr-FR" b="0" dirty="0" err="1">
                <a:solidFill>
                  <a:srgbClr val="CE9178"/>
                </a:solidFill>
                <a:effectLst/>
                <a:latin typeface="Consolas" panose="020B0609020204030204" pitchFamily="49" charset="0"/>
              </a:rPr>
              <a:t>btn</a:t>
            </a:r>
            <a:r>
              <a:rPr lang="fr-FR" b="0" dirty="0">
                <a:solidFill>
                  <a:srgbClr val="CE9178"/>
                </a:solidFill>
                <a:effectLst/>
                <a:latin typeface="Consolas" panose="020B0609020204030204" pitchFamily="49" charset="0"/>
              </a:rPr>
              <a:t> </a:t>
            </a:r>
            <a:r>
              <a:rPr lang="fr-FR" b="0" dirty="0" err="1">
                <a:solidFill>
                  <a:srgbClr val="CE9178"/>
                </a:solidFill>
                <a:effectLst/>
                <a:latin typeface="Consolas" panose="020B0609020204030204" pitchFamily="49" charset="0"/>
              </a:rPr>
              <a:t>btn-secondary</a:t>
            </a:r>
            <a:r>
              <a:rPr lang="fr-FR" b="0" dirty="0">
                <a:solidFill>
                  <a:srgbClr val="CE9178"/>
                </a:solidFill>
                <a:effectLst/>
                <a:latin typeface="Consolas" panose="020B0609020204030204" pitchFamily="49" charset="0"/>
              </a:rPr>
              <a:t>"</a:t>
            </a:r>
            <a:r>
              <a:rPr lang="fr-FR" b="0" dirty="0">
                <a:solidFill>
                  <a:srgbClr val="808080"/>
                </a:solidFill>
                <a:effectLst/>
                <a:latin typeface="Consolas" panose="020B0609020204030204" pitchFamily="49" charset="0"/>
              </a:rPr>
              <a:t>&gt;</a:t>
            </a:r>
            <a:endParaRPr lang="fr-FR" b="0" dirty="0">
              <a:solidFill>
                <a:srgbClr val="CCCCCC"/>
              </a:solidFill>
              <a:effectLst/>
              <a:latin typeface="Consolas" panose="020B0609020204030204" pitchFamily="49" charset="0"/>
            </a:endParaRPr>
          </a:p>
          <a:p>
            <a:pPr>
              <a:lnSpc>
                <a:spcPts val="1425"/>
              </a:lnSpc>
            </a:pPr>
            <a:r>
              <a:rPr lang="fr-FR" b="0" dirty="0">
                <a:solidFill>
                  <a:srgbClr val="CCCCCC"/>
                </a:solidFill>
                <a:effectLst/>
                <a:latin typeface="Consolas" panose="020B0609020204030204" pitchFamily="49" charset="0"/>
              </a:rPr>
              <a:t>                </a:t>
            </a:r>
            <a:r>
              <a:rPr lang="fr-FR" b="0" dirty="0">
                <a:solidFill>
                  <a:srgbClr val="808080"/>
                </a:solidFill>
                <a:effectLst/>
                <a:latin typeface="Consolas" panose="020B0609020204030204" pitchFamily="49" charset="0"/>
              </a:rPr>
              <a:t>&lt;</a:t>
            </a:r>
            <a:r>
              <a:rPr lang="fr-FR" b="0" dirty="0">
                <a:solidFill>
                  <a:srgbClr val="569CD6"/>
                </a:solidFill>
                <a:effectLst/>
                <a:latin typeface="Consolas" panose="020B0609020204030204" pitchFamily="49" charset="0"/>
              </a:rPr>
              <a:t>i</a:t>
            </a:r>
            <a:r>
              <a:rPr lang="fr-FR" b="0" dirty="0">
                <a:solidFill>
                  <a:srgbClr val="CCCCCC"/>
                </a:solidFill>
                <a:effectLst/>
                <a:latin typeface="Consolas" panose="020B0609020204030204" pitchFamily="49" charset="0"/>
              </a:rPr>
              <a:t> </a:t>
            </a:r>
            <a:r>
              <a:rPr lang="fr-FR" b="0" dirty="0">
                <a:solidFill>
                  <a:srgbClr val="9CDCFE"/>
                </a:solidFill>
                <a:effectLst/>
                <a:latin typeface="Consolas" panose="020B0609020204030204" pitchFamily="49" charset="0"/>
              </a:rPr>
              <a:t>class</a:t>
            </a:r>
            <a:r>
              <a:rPr lang="fr-FR" b="0" dirty="0">
                <a:solidFill>
                  <a:srgbClr val="CCCCCC"/>
                </a:solidFill>
                <a:effectLst/>
                <a:latin typeface="Consolas" panose="020B0609020204030204" pitchFamily="49" charset="0"/>
              </a:rPr>
              <a:t>=</a:t>
            </a:r>
            <a:r>
              <a:rPr lang="fr-FR" b="0" dirty="0">
                <a:solidFill>
                  <a:srgbClr val="CE9178"/>
                </a:solidFill>
                <a:effectLst/>
                <a:latin typeface="Consolas" panose="020B0609020204030204" pitchFamily="49" charset="0"/>
              </a:rPr>
              <a:t>"fa fa-</a:t>
            </a:r>
            <a:r>
              <a:rPr lang="fr-FR" b="0" dirty="0" err="1">
                <a:solidFill>
                  <a:srgbClr val="CE9178"/>
                </a:solidFill>
                <a:effectLst/>
                <a:latin typeface="Consolas" panose="020B0609020204030204" pitchFamily="49" charset="0"/>
              </a:rPr>
              <a:t>list</a:t>
            </a:r>
            <a:r>
              <a:rPr lang="fr-FR" b="0" dirty="0">
                <a:solidFill>
                  <a:srgbClr val="CE9178"/>
                </a:solidFill>
                <a:effectLst/>
                <a:latin typeface="Consolas" panose="020B0609020204030204" pitchFamily="49" charset="0"/>
              </a:rPr>
              <a:t>"</a:t>
            </a:r>
            <a:r>
              <a:rPr lang="fr-FR" b="0" dirty="0">
                <a:solidFill>
                  <a:srgbClr val="808080"/>
                </a:solidFill>
                <a:effectLst/>
                <a:latin typeface="Consolas" panose="020B0609020204030204" pitchFamily="49" charset="0"/>
              </a:rPr>
              <a:t>&gt;&lt;/</a:t>
            </a:r>
            <a:r>
              <a:rPr lang="fr-FR" b="0" dirty="0">
                <a:solidFill>
                  <a:srgbClr val="569CD6"/>
                </a:solidFill>
                <a:effectLst/>
                <a:latin typeface="Consolas" panose="020B0609020204030204" pitchFamily="49" charset="0"/>
              </a:rPr>
              <a:t>i</a:t>
            </a:r>
            <a:r>
              <a:rPr lang="fr-FR" b="0" dirty="0">
                <a:solidFill>
                  <a:srgbClr val="808080"/>
                </a:solidFill>
                <a:effectLst/>
                <a:latin typeface="Consolas" panose="020B0609020204030204" pitchFamily="49" charset="0"/>
              </a:rPr>
              <a:t>&gt;</a:t>
            </a:r>
            <a:endParaRPr lang="fr-FR" b="0" dirty="0">
              <a:solidFill>
                <a:srgbClr val="CCCCCC"/>
              </a:solidFill>
              <a:effectLst/>
              <a:latin typeface="Consolas" panose="020B0609020204030204" pitchFamily="49" charset="0"/>
            </a:endParaRPr>
          </a:p>
          <a:p>
            <a:pPr>
              <a:lnSpc>
                <a:spcPts val="1425"/>
              </a:lnSpc>
            </a:pPr>
            <a:r>
              <a:rPr lang="fr-FR" b="0" dirty="0">
                <a:solidFill>
                  <a:srgbClr val="CCCCCC"/>
                </a:solidFill>
                <a:effectLst/>
                <a:latin typeface="Consolas" panose="020B0609020204030204" pitchFamily="49" charset="0"/>
              </a:rPr>
              <a:t>                Retour à la liste</a:t>
            </a:r>
          </a:p>
          <a:p>
            <a:pPr>
              <a:lnSpc>
                <a:spcPts val="1425"/>
              </a:lnSpc>
            </a:pPr>
            <a:r>
              <a:rPr lang="fr-FR" b="0" dirty="0">
                <a:solidFill>
                  <a:srgbClr val="CCCCCC"/>
                </a:solidFill>
                <a:effectLst/>
                <a:latin typeface="Consolas" panose="020B0609020204030204" pitchFamily="49" charset="0"/>
              </a:rPr>
              <a:t>            </a:t>
            </a:r>
            <a:r>
              <a:rPr lang="fr-FR" b="0" dirty="0">
                <a:solidFill>
                  <a:srgbClr val="808080"/>
                </a:solidFill>
                <a:effectLst/>
                <a:latin typeface="Consolas" panose="020B0609020204030204" pitchFamily="49" charset="0"/>
              </a:rPr>
              <a:t>&lt;/</a:t>
            </a:r>
            <a:r>
              <a:rPr lang="fr-FR" b="0" dirty="0">
                <a:solidFill>
                  <a:srgbClr val="569CD6"/>
                </a:solidFill>
                <a:effectLst/>
                <a:latin typeface="Consolas" panose="020B0609020204030204" pitchFamily="49" charset="0"/>
              </a:rPr>
              <a:t>a</a:t>
            </a:r>
            <a:r>
              <a:rPr lang="fr-FR" b="0" dirty="0">
                <a:solidFill>
                  <a:srgbClr val="808080"/>
                </a:solidFill>
                <a:effectLst/>
                <a:latin typeface="Consolas" panose="020B0609020204030204" pitchFamily="49" charset="0"/>
              </a:rPr>
              <a:t>&gt;</a:t>
            </a:r>
            <a:endParaRPr lang="fr-FR" b="0" dirty="0">
              <a:solidFill>
                <a:srgbClr val="CCCCCC"/>
              </a:solidFill>
              <a:effectLst/>
              <a:latin typeface="Consolas" panose="020B0609020204030204" pitchFamily="49" charset="0"/>
            </a:endParaRPr>
          </a:p>
          <a:p>
            <a:pPr>
              <a:lnSpc>
                <a:spcPts val="1425"/>
              </a:lnSpc>
            </a:pPr>
            <a:r>
              <a:rPr lang="fr-FR" b="0" dirty="0">
                <a:solidFill>
                  <a:srgbClr val="CCCCCC"/>
                </a:solidFill>
                <a:effectLst/>
                <a:latin typeface="Consolas" panose="020B0609020204030204" pitchFamily="49" charset="0"/>
              </a:rPr>
              <a:t>        </a:t>
            </a:r>
            <a:r>
              <a:rPr lang="fr-FR" b="0" dirty="0">
                <a:solidFill>
                  <a:srgbClr val="808080"/>
                </a:solidFill>
                <a:effectLst/>
                <a:latin typeface="Consolas" panose="020B0609020204030204" pitchFamily="49" charset="0"/>
              </a:rPr>
              <a:t>&lt;/</a:t>
            </a:r>
            <a:r>
              <a:rPr lang="fr-FR" b="0" dirty="0">
                <a:solidFill>
                  <a:srgbClr val="569CD6"/>
                </a:solidFill>
                <a:effectLst/>
                <a:latin typeface="Consolas" panose="020B0609020204030204" pitchFamily="49" charset="0"/>
              </a:rPr>
              <a:t>div</a:t>
            </a:r>
            <a:r>
              <a:rPr lang="fr-FR" b="0" dirty="0">
                <a:solidFill>
                  <a:srgbClr val="808080"/>
                </a:solidFill>
                <a:effectLst/>
                <a:latin typeface="Consolas" panose="020B0609020204030204" pitchFamily="49" charset="0"/>
              </a:rPr>
              <a:t>&gt;</a:t>
            </a:r>
            <a:endParaRPr lang="fr-FR" b="0" dirty="0">
              <a:solidFill>
                <a:srgbClr val="CCCCCC"/>
              </a:solidFill>
              <a:effectLst/>
              <a:latin typeface="Consolas" panose="020B0609020204030204" pitchFamily="49" charset="0"/>
            </a:endParaRPr>
          </a:p>
          <a:p>
            <a:pPr>
              <a:lnSpc>
                <a:spcPts val="1425"/>
              </a:lnSpc>
            </a:pPr>
            <a:r>
              <a:rPr lang="fr-FR" b="0" dirty="0">
                <a:solidFill>
                  <a:srgbClr val="CCCCCC"/>
                </a:solidFill>
                <a:effectLst/>
                <a:latin typeface="Consolas" panose="020B0609020204030204" pitchFamily="49" charset="0"/>
              </a:rPr>
              <a:t>    </a:t>
            </a:r>
            <a:r>
              <a:rPr lang="fr-FR" b="0" dirty="0">
                <a:solidFill>
                  <a:srgbClr val="808080"/>
                </a:solidFill>
                <a:effectLst/>
                <a:latin typeface="Consolas" panose="020B0609020204030204" pitchFamily="49" charset="0"/>
              </a:rPr>
              <a:t>&lt;/</a:t>
            </a:r>
            <a:r>
              <a:rPr lang="fr-FR" b="0" dirty="0">
                <a:solidFill>
                  <a:srgbClr val="569CD6"/>
                </a:solidFill>
                <a:effectLst/>
                <a:latin typeface="Consolas" panose="020B0609020204030204" pitchFamily="49" charset="0"/>
              </a:rPr>
              <a:t>div</a:t>
            </a:r>
            <a:r>
              <a:rPr lang="fr-FR" b="0" dirty="0">
                <a:solidFill>
                  <a:srgbClr val="808080"/>
                </a:solidFill>
                <a:effectLst/>
                <a:latin typeface="Consolas" panose="020B0609020204030204" pitchFamily="49" charset="0"/>
              </a:rPr>
              <a:t>&gt;</a:t>
            </a:r>
            <a:endParaRPr lang="fr-FR" b="0" dirty="0">
              <a:solidFill>
                <a:srgbClr val="CCCCCC"/>
              </a:solidFill>
              <a:effectLst/>
              <a:latin typeface="Consolas" panose="020B0609020204030204" pitchFamily="49" charset="0"/>
            </a:endParaRPr>
          </a:p>
          <a:p>
            <a:pPr>
              <a:lnSpc>
                <a:spcPts val="1425"/>
              </a:lnSpc>
            </a:pPr>
            <a:r>
              <a:rPr lang="fr-FR" b="0" dirty="0">
                <a:solidFill>
                  <a:srgbClr val="808080"/>
                </a:solidFill>
                <a:effectLst/>
                <a:latin typeface="Consolas" panose="020B0609020204030204" pitchFamily="49" charset="0"/>
              </a:rPr>
              <a:t>&lt;/</a:t>
            </a:r>
            <a:r>
              <a:rPr lang="fr-FR" b="0" dirty="0">
                <a:solidFill>
                  <a:srgbClr val="569CD6"/>
                </a:solidFill>
                <a:effectLst/>
                <a:latin typeface="Consolas" panose="020B0609020204030204" pitchFamily="49" charset="0"/>
              </a:rPr>
              <a:t>div</a:t>
            </a:r>
            <a:r>
              <a:rPr lang="fr-FR" b="0" dirty="0">
                <a:solidFill>
                  <a:srgbClr val="808080"/>
                </a:solidFill>
                <a:effectLst/>
                <a:latin typeface="Consolas" panose="020B0609020204030204" pitchFamily="49" charset="0"/>
              </a:rPr>
              <a:t>&gt;</a:t>
            </a:r>
            <a:endParaRPr lang="fr-FR" b="0" dirty="0">
              <a:solidFill>
                <a:srgbClr val="CCCCCC"/>
              </a:solidFill>
              <a:effectLst/>
              <a:latin typeface="Consolas" panose="020B0609020204030204" pitchFamily="49" charset="0"/>
            </a:endParaRPr>
          </a:p>
        </p:txBody>
      </p:sp>
      <p:sp>
        <p:nvSpPr>
          <p:cNvPr id="4" name="Espace réservé du numéro de diapositive 3">
            <a:extLst>
              <a:ext uri="{FF2B5EF4-FFF2-40B4-BE49-F238E27FC236}">
                <a16:creationId xmlns:a16="http://schemas.microsoft.com/office/drawing/2014/main" id="{1CD5952F-E350-1C2F-A97F-27C9971C4CFD}"/>
              </a:ext>
            </a:extLst>
          </p:cNvPr>
          <p:cNvSpPr>
            <a:spLocks noGrp="1"/>
          </p:cNvSpPr>
          <p:nvPr>
            <p:ph type="sldNum" sz="quarter" idx="5"/>
          </p:nvPr>
        </p:nvSpPr>
        <p:spPr/>
        <p:txBody>
          <a:bodyPr/>
          <a:lstStyle/>
          <a:p>
            <a:fld id="{5E261592-67D3-4505-B6A0-0DE6770E6AF4}" type="slidenum">
              <a:rPr lang="fr-FR" smtClean="0"/>
              <a:t>29</a:t>
            </a:fld>
            <a:endParaRPr lang="fr-FR"/>
          </a:p>
        </p:txBody>
      </p:sp>
    </p:spTree>
    <p:extLst>
      <p:ext uri="{BB962C8B-B14F-4D97-AF65-F5344CB8AC3E}">
        <p14:creationId xmlns:p14="http://schemas.microsoft.com/office/powerpoint/2010/main" val="17098261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D92334-F962-395B-35B2-14057BB259DB}"/>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86650817-DEDB-AB2A-D3B2-CC2611905755}"/>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A029C74D-AA47-3A09-7A2A-CE60D565562F}"/>
              </a:ext>
            </a:extLst>
          </p:cNvPr>
          <p:cNvSpPr>
            <a:spLocks noGrp="1"/>
          </p:cNvSpPr>
          <p:nvPr>
            <p:ph type="body" idx="1"/>
          </p:nvPr>
        </p:nvSpPr>
        <p:spPr/>
        <p:txBody>
          <a:bodyPr/>
          <a:lstStyle/>
          <a:p>
            <a:r>
              <a:rPr lang="fr-FR" dirty="0"/>
              <a:t>Voici le CSS de mon projet qui rend le site responsif avec l’aide des mediaQueries, l’affichage est adapté en fonction de la taille de l’écran</a:t>
            </a:r>
          </a:p>
          <a:p>
            <a:r>
              <a:rPr lang="fr-FR" dirty="0"/>
              <a:t>Voila pour la partie </a:t>
            </a:r>
            <a:r>
              <a:rPr lang="fr-FR" dirty="0" err="1"/>
              <a:t>frontEnd</a:t>
            </a:r>
            <a:r>
              <a:rPr lang="fr-FR" dirty="0"/>
              <a:t> de mon site, et je vais maintenant présenter la partie </a:t>
            </a:r>
            <a:r>
              <a:rPr lang="fr-FR" dirty="0" err="1"/>
              <a:t>backEnd</a:t>
            </a:r>
            <a:r>
              <a:rPr lang="fr-FR" dirty="0"/>
              <a:t> en commençant par Merise</a:t>
            </a:r>
          </a:p>
          <a:p>
            <a:endParaRPr lang="fr-FR" dirty="0"/>
          </a:p>
          <a:p>
            <a:r>
              <a:rPr lang="fr-FR" dirty="0"/>
              <a:t>Max-</a:t>
            </a:r>
            <a:r>
              <a:rPr lang="fr-FR" dirty="0" err="1"/>
              <a:t>width</a:t>
            </a:r>
            <a:endParaRPr lang="fr-FR" dirty="0"/>
          </a:p>
        </p:txBody>
      </p:sp>
      <p:sp>
        <p:nvSpPr>
          <p:cNvPr id="4" name="Espace réservé du numéro de diapositive 3">
            <a:extLst>
              <a:ext uri="{FF2B5EF4-FFF2-40B4-BE49-F238E27FC236}">
                <a16:creationId xmlns:a16="http://schemas.microsoft.com/office/drawing/2014/main" id="{57329321-875A-4B26-9641-A30E12F62E48}"/>
              </a:ext>
            </a:extLst>
          </p:cNvPr>
          <p:cNvSpPr>
            <a:spLocks noGrp="1"/>
          </p:cNvSpPr>
          <p:nvPr>
            <p:ph type="sldNum" sz="quarter" idx="5"/>
          </p:nvPr>
        </p:nvSpPr>
        <p:spPr/>
        <p:txBody>
          <a:bodyPr/>
          <a:lstStyle/>
          <a:p>
            <a:fld id="{5E261592-67D3-4505-B6A0-0DE6770E6AF4}" type="slidenum">
              <a:rPr lang="fr-FR" smtClean="0"/>
              <a:t>30</a:t>
            </a:fld>
            <a:endParaRPr lang="fr-FR"/>
          </a:p>
        </p:txBody>
      </p:sp>
    </p:spTree>
    <p:extLst>
      <p:ext uri="{BB962C8B-B14F-4D97-AF65-F5344CB8AC3E}">
        <p14:creationId xmlns:p14="http://schemas.microsoft.com/office/powerpoint/2010/main" val="147616202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400" b="1" dirty="0"/>
              <a:t>Merise</a:t>
            </a:r>
            <a:r>
              <a:rPr lang="fr-FR" sz="1400" dirty="0"/>
              <a:t> est une méthode pour la modélisation des bases de données.</a:t>
            </a:r>
            <a:endParaRPr lang="fr-FR" sz="1050" dirty="0"/>
          </a:p>
          <a:p>
            <a:endParaRPr lang="fr-FR" dirty="0"/>
          </a:p>
        </p:txBody>
      </p:sp>
      <p:sp>
        <p:nvSpPr>
          <p:cNvPr id="4" name="Espace réservé du numéro de diapositive 3"/>
          <p:cNvSpPr>
            <a:spLocks noGrp="1"/>
          </p:cNvSpPr>
          <p:nvPr>
            <p:ph type="sldNum" sz="quarter" idx="5"/>
          </p:nvPr>
        </p:nvSpPr>
        <p:spPr/>
        <p:txBody>
          <a:bodyPr/>
          <a:lstStyle/>
          <a:p>
            <a:fld id="{5E261592-67D3-4505-B6A0-0DE6770E6AF4}" type="slidenum">
              <a:rPr lang="fr-FR" smtClean="0"/>
              <a:t>31</a:t>
            </a:fld>
            <a:endParaRPr lang="fr-FR"/>
          </a:p>
        </p:txBody>
      </p:sp>
    </p:spTree>
    <p:extLst>
      <p:ext uri="{BB962C8B-B14F-4D97-AF65-F5344CB8AC3E}">
        <p14:creationId xmlns:p14="http://schemas.microsoft.com/office/powerpoint/2010/main" val="29376152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Je tiens tout d’abord à remercier le centre de formation G2R qui m’a donné l’opportunité de suivre cette formation, merci à toute l’équipe pour leurs accueils et leur soutien .</a:t>
            </a:r>
          </a:p>
          <a:p>
            <a:r>
              <a:rPr lang="fr-FR" dirty="0"/>
              <a:t>Je tiens à exprimer aussi ma gratitude envers mes formateurs qui étaient toujours là pendant toute la durée de la formation. Merci à eux pour tous ce qu’ils ont partager avec nous</a:t>
            </a:r>
          </a:p>
        </p:txBody>
      </p:sp>
      <p:sp>
        <p:nvSpPr>
          <p:cNvPr id="4" name="Espace réservé du numéro de diapositive 3"/>
          <p:cNvSpPr>
            <a:spLocks noGrp="1"/>
          </p:cNvSpPr>
          <p:nvPr>
            <p:ph type="sldNum" sz="quarter" idx="5"/>
          </p:nvPr>
        </p:nvSpPr>
        <p:spPr/>
        <p:txBody>
          <a:bodyPr/>
          <a:lstStyle/>
          <a:p>
            <a:fld id="{5E261592-67D3-4505-B6A0-0DE6770E6AF4}" type="slidenum">
              <a:rPr lang="fr-FR" smtClean="0"/>
              <a:t>3</a:t>
            </a:fld>
            <a:endParaRPr lang="fr-FR"/>
          </a:p>
        </p:txBody>
      </p:sp>
    </p:spTree>
    <p:extLst>
      <p:ext uri="{BB962C8B-B14F-4D97-AF65-F5344CB8AC3E}">
        <p14:creationId xmlns:p14="http://schemas.microsoft.com/office/powerpoint/2010/main" val="91612170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3FBF69-7C0E-D157-365A-07F7633D4C15}"/>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4D4EC6E1-D571-DABE-B0EB-B5D8D5FE50EB}"/>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2203DB91-26E3-F6C9-0C3A-2DD2744BEF03}"/>
              </a:ext>
            </a:extLst>
          </p:cNvPr>
          <p:cNvSpPr>
            <a:spLocks noGrp="1"/>
          </p:cNvSpPr>
          <p:nvPr>
            <p:ph type="body" idx="1"/>
          </p:nvPr>
        </p:nvSpPr>
        <p:spPr/>
        <p:txBody>
          <a:bodyPr/>
          <a:lstStyle/>
          <a:p>
            <a:r>
              <a:rPr lang="fr-FR" dirty="0"/>
              <a:t>Voici le Modèle Conceptuel de données où on </a:t>
            </a:r>
            <a:r>
              <a:rPr lang="fr-FR" b="1" dirty="0"/>
              <a:t>peut voir les entités</a:t>
            </a:r>
            <a:r>
              <a:rPr lang="fr-FR" dirty="0"/>
              <a:t>, </a:t>
            </a:r>
            <a:r>
              <a:rPr lang="fr-FR" b="1" dirty="0"/>
              <a:t>les attributs </a:t>
            </a:r>
            <a:r>
              <a:rPr lang="fr-FR" dirty="0"/>
              <a:t>et </a:t>
            </a:r>
            <a:r>
              <a:rPr lang="fr-FR" b="1" dirty="0"/>
              <a:t>les relations entre les entités</a:t>
            </a:r>
          </a:p>
          <a:p>
            <a:r>
              <a:rPr lang="fr-FR" dirty="0"/>
              <a:t>-</a:t>
            </a:r>
            <a:r>
              <a:rPr lang="fr-FR" b="1" dirty="0"/>
              <a:t> Un utilisateur peut créer combien de recettes et rédiger combien de commentaires</a:t>
            </a:r>
          </a:p>
          <a:p>
            <a:pPr marL="0" marR="0" lvl="0" indent="0" algn="l" defTabSz="914400" rtl="0" eaLnBrk="1" fontAlgn="auto" latinLnBrk="0" hangingPunct="1">
              <a:lnSpc>
                <a:spcPct val="100000"/>
              </a:lnSpc>
              <a:spcBef>
                <a:spcPts val="0"/>
              </a:spcBef>
              <a:spcAft>
                <a:spcPts val="0"/>
              </a:spcAft>
              <a:buClrTx/>
              <a:buSzTx/>
              <a:buFontTx/>
              <a:buNone/>
              <a:tabLst/>
              <a:defRPr/>
            </a:pPr>
            <a:r>
              <a:rPr lang="fr-FR"/>
              <a:t>Une </a:t>
            </a:r>
            <a:r>
              <a:rPr lang="fr-FR" b="1"/>
              <a:t>recette </a:t>
            </a:r>
            <a:r>
              <a:rPr lang="fr-FR" b="1" dirty="0"/>
              <a:t>est toujours créée par 1 utilisateur </a:t>
            </a:r>
            <a:r>
              <a:rPr lang="fr-FR" dirty="0"/>
              <a:t>et un commentaire sont également toujours liés à un utilisateur (1).</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 Une recette peut avoir une seule catégorie, mais une catégorie peut être lié à plusieurs recettes</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 Une recette compose plusieurs ingrédients, et un ingrédient peut être utilisé sur plusieurs recettes</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 Combien d’étape peut avoir une recette = 1</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Une étape peut avoir combien de recette = beaucoup</a:t>
            </a:r>
          </a:p>
        </p:txBody>
      </p:sp>
      <p:sp>
        <p:nvSpPr>
          <p:cNvPr id="4" name="Espace réservé du numéro de diapositive 3">
            <a:extLst>
              <a:ext uri="{FF2B5EF4-FFF2-40B4-BE49-F238E27FC236}">
                <a16:creationId xmlns:a16="http://schemas.microsoft.com/office/drawing/2014/main" id="{6E1B39A6-4F39-51C7-568D-912A86122F94}"/>
              </a:ext>
            </a:extLst>
          </p:cNvPr>
          <p:cNvSpPr>
            <a:spLocks noGrp="1"/>
          </p:cNvSpPr>
          <p:nvPr>
            <p:ph type="sldNum" sz="quarter" idx="5"/>
          </p:nvPr>
        </p:nvSpPr>
        <p:spPr/>
        <p:txBody>
          <a:bodyPr/>
          <a:lstStyle/>
          <a:p>
            <a:fld id="{5E261592-67D3-4505-B6A0-0DE6770E6AF4}" type="slidenum">
              <a:rPr lang="fr-FR" smtClean="0"/>
              <a:t>32</a:t>
            </a:fld>
            <a:endParaRPr lang="fr-FR"/>
          </a:p>
        </p:txBody>
      </p:sp>
    </p:spTree>
    <p:extLst>
      <p:ext uri="{BB962C8B-B14F-4D97-AF65-F5344CB8AC3E}">
        <p14:creationId xmlns:p14="http://schemas.microsoft.com/office/powerpoint/2010/main" val="195746837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B1FB9D-28DA-D6D8-0155-1DD658FA8A96}"/>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FB8063C7-BBC5-D735-1853-F6CBA219FA35}"/>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BF6D179A-AE56-524F-CCFA-449C943C42C8}"/>
              </a:ext>
            </a:extLst>
          </p:cNvPr>
          <p:cNvSpPr>
            <a:spLocks noGrp="1"/>
          </p:cNvSpPr>
          <p:nvPr>
            <p:ph type="body" idx="1"/>
          </p:nvPr>
        </p:nvSpPr>
        <p:spPr/>
        <p:txBody>
          <a:bodyPr/>
          <a:lstStyle/>
          <a:p>
            <a:r>
              <a:rPr lang="fr-FR" dirty="0"/>
              <a:t>C’est a partir du MCD que j’ai réalisé le Modèle Logique des données en ajoutant les clés primaires et les clés étrangères pour faire la relation entre les tables</a:t>
            </a:r>
          </a:p>
          <a:p>
            <a:r>
              <a:rPr lang="fr-FR" dirty="0"/>
              <a:t>Un utilisateur peut créer plusieurs recettes ce qui donne la cardinalité 1,N et une recette est crée par un utilisateur ce qui donne la cardinalité 1,1</a:t>
            </a:r>
          </a:p>
          <a:p>
            <a:r>
              <a:rPr lang="fr-FR" dirty="0"/>
              <a:t>C’est pour ça que nous avons la clé </a:t>
            </a:r>
            <a:r>
              <a:rPr lang="fr-FR" dirty="0" err="1"/>
              <a:t>etrangère</a:t>
            </a:r>
            <a:r>
              <a:rPr lang="fr-FR" dirty="0"/>
              <a:t> de user dans la classe Recette</a:t>
            </a:r>
          </a:p>
        </p:txBody>
      </p:sp>
      <p:sp>
        <p:nvSpPr>
          <p:cNvPr id="4" name="Espace réservé du numéro de diapositive 3">
            <a:extLst>
              <a:ext uri="{FF2B5EF4-FFF2-40B4-BE49-F238E27FC236}">
                <a16:creationId xmlns:a16="http://schemas.microsoft.com/office/drawing/2014/main" id="{9D5C3DC8-2EFC-1EC1-01BF-F95D0702B8C6}"/>
              </a:ext>
            </a:extLst>
          </p:cNvPr>
          <p:cNvSpPr>
            <a:spLocks noGrp="1"/>
          </p:cNvSpPr>
          <p:nvPr>
            <p:ph type="sldNum" sz="quarter" idx="5"/>
          </p:nvPr>
        </p:nvSpPr>
        <p:spPr/>
        <p:txBody>
          <a:bodyPr/>
          <a:lstStyle/>
          <a:p>
            <a:fld id="{5E261592-67D3-4505-B6A0-0DE6770E6AF4}" type="slidenum">
              <a:rPr lang="fr-FR" smtClean="0"/>
              <a:t>33</a:t>
            </a:fld>
            <a:endParaRPr lang="fr-FR"/>
          </a:p>
        </p:txBody>
      </p:sp>
    </p:spTree>
    <p:extLst>
      <p:ext uri="{BB962C8B-B14F-4D97-AF65-F5344CB8AC3E}">
        <p14:creationId xmlns:p14="http://schemas.microsoft.com/office/powerpoint/2010/main" val="208959584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C20C2C-F391-2D06-0917-3263B49E6E39}"/>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AAD08F59-10CF-BB7C-4E14-EE1749015C12}"/>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D7E5AA2F-27BB-D56B-B077-9A7662043ACF}"/>
              </a:ext>
            </a:extLst>
          </p:cNvPr>
          <p:cNvSpPr>
            <a:spLocks noGrp="1"/>
          </p:cNvSpPr>
          <p:nvPr>
            <p:ph type="body" idx="1"/>
          </p:nvPr>
        </p:nvSpPr>
        <p:spPr/>
        <p:txBody>
          <a:bodyPr/>
          <a:lstStyle/>
          <a:p>
            <a:r>
              <a:rPr lang="fr-FR" dirty="0"/>
              <a:t>Et c’est à partir des Modèle logique des données que j’ai déduit le Modèle physique des données en ajoutant les types et les contraintes</a:t>
            </a:r>
          </a:p>
          <a:p>
            <a:r>
              <a:rPr lang="fr-FR" dirty="0"/>
              <a:t>Comme ici, tous les ID sont de type entier et ils sont tous Auto </a:t>
            </a:r>
            <a:r>
              <a:rPr lang="fr-FR" dirty="0" err="1"/>
              <a:t>Incrementés</a:t>
            </a:r>
            <a:endParaRPr lang="fr-FR" dirty="0"/>
          </a:p>
          <a:p>
            <a:r>
              <a:rPr lang="fr-FR" dirty="0"/>
              <a:t>Ou encore l’attribut Email est de type VARCHAR qui est une chaine de caractère de longueur limité et en plus a une contrainte : il doit </a:t>
            </a:r>
            <a:r>
              <a:rPr lang="fr-FR" dirty="0" err="1"/>
              <a:t>etre</a:t>
            </a:r>
            <a:r>
              <a:rPr lang="fr-FR" dirty="0"/>
              <a:t> UNIQUE</a:t>
            </a:r>
          </a:p>
          <a:p>
            <a:endParaRPr lang="fr-FR" dirty="0"/>
          </a:p>
          <a:p>
            <a:r>
              <a:rPr lang="fr-FR" dirty="0"/>
              <a:t>L’application est </a:t>
            </a:r>
            <a:r>
              <a:rPr lang="fr-FR" dirty="0" err="1"/>
              <a:t>developpé</a:t>
            </a:r>
            <a:r>
              <a:rPr lang="fr-FR" dirty="0"/>
              <a:t> </a:t>
            </a:r>
            <a:r>
              <a:rPr lang="fr-FR" dirty="0" err="1"/>
              <a:t>grace</a:t>
            </a:r>
            <a:r>
              <a:rPr lang="fr-FR" dirty="0"/>
              <a:t> a PHP, Symfony. </a:t>
            </a:r>
          </a:p>
          <a:p>
            <a:r>
              <a:rPr lang="fr-FR" dirty="0"/>
              <a:t>Cela permet une approche MVC</a:t>
            </a:r>
          </a:p>
          <a:p>
            <a:endParaRPr lang="fr-FR" dirty="0"/>
          </a:p>
        </p:txBody>
      </p:sp>
      <p:sp>
        <p:nvSpPr>
          <p:cNvPr id="4" name="Espace réservé du numéro de diapositive 3">
            <a:extLst>
              <a:ext uri="{FF2B5EF4-FFF2-40B4-BE49-F238E27FC236}">
                <a16:creationId xmlns:a16="http://schemas.microsoft.com/office/drawing/2014/main" id="{37FE2826-666F-F3D6-8F2C-824075FAC6A9}"/>
              </a:ext>
            </a:extLst>
          </p:cNvPr>
          <p:cNvSpPr>
            <a:spLocks noGrp="1"/>
          </p:cNvSpPr>
          <p:nvPr>
            <p:ph type="sldNum" sz="quarter" idx="5"/>
          </p:nvPr>
        </p:nvSpPr>
        <p:spPr/>
        <p:txBody>
          <a:bodyPr/>
          <a:lstStyle/>
          <a:p>
            <a:fld id="{5E261592-67D3-4505-B6A0-0DE6770E6AF4}" type="slidenum">
              <a:rPr lang="fr-FR" smtClean="0"/>
              <a:t>34</a:t>
            </a:fld>
            <a:endParaRPr lang="fr-FR"/>
          </a:p>
        </p:txBody>
      </p:sp>
    </p:spTree>
    <p:extLst>
      <p:ext uri="{BB962C8B-B14F-4D97-AF65-F5344CB8AC3E}">
        <p14:creationId xmlns:p14="http://schemas.microsoft.com/office/powerpoint/2010/main" val="147186439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Le MVC est une façon d'organiser le code d'une application en trois parties distinctes : </a:t>
            </a:r>
            <a:r>
              <a:rPr lang="fr-FR" b="1" dirty="0"/>
              <a:t>Modèle</a:t>
            </a:r>
            <a:r>
              <a:rPr lang="fr-FR" dirty="0"/>
              <a:t>, </a:t>
            </a:r>
            <a:r>
              <a:rPr lang="fr-FR" b="1" dirty="0"/>
              <a:t>Vue</a:t>
            </a:r>
            <a:r>
              <a:rPr lang="fr-FR" dirty="0"/>
              <a:t>, et </a:t>
            </a:r>
            <a:r>
              <a:rPr lang="fr-FR" b="1" dirty="0"/>
              <a:t>Contrôleur</a:t>
            </a:r>
            <a:r>
              <a:rPr lang="fr-FR" dirty="0"/>
              <a:t>. Chacune de ces parties a un rôle précis, ce qui permet de mieux structurer le programme, de le rendre plus facile à comprendre, à modifier, et à maintenir.</a:t>
            </a:r>
          </a:p>
          <a:p>
            <a:endParaRPr lang="fr-FR" dirty="0"/>
          </a:p>
        </p:txBody>
      </p:sp>
      <p:sp>
        <p:nvSpPr>
          <p:cNvPr id="4" name="Espace réservé du numéro de diapositive 3"/>
          <p:cNvSpPr>
            <a:spLocks noGrp="1"/>
          </p:cNvSpPr>
          <p:nvPr>
            <p:ph type="sldNum" sz="quarter" idx="5"/>
          </p:nvPr>
        </p:nvSpPr>
        <p:spPr/>
        <p:txBody>
          <a:bodyPr/>
          <a:lstStyle/>
          <a:p>
            <a:fld id="{5E261592-67D3-4505-B6A0-0DE6770E6AF4}" type="slidenum">
              <a:rPr lang="fr-FR" smtClean="0"/>
              <a:t>35</a:t>
            </a:fld>
            <a:endParaRPr lang="fr-FR"/>
          </a:p>
        </p:txBody>
      </p:sp>
    </p:spTree>
    <p:extLst>
      <p:ext uri="{BB962C8B-B14F-4D97-AF65-F5344CB8AC3E}">
        <p14:creationId xmlns:p14="http://schemas.microsoft.com/office/powerpoint/2010/main" val="134490868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rtl="0">
              <a:spcAft>
                <a:spcPts val="1000"/>
              </a:spcAft>
            </a:pPr>
            <a:r>
              <a:rPr lang="fr-FR" sz="1800" b="1" i="0" u="sng" dirty="0">
                <a:solidFill>
                  <a:srgbClr val="595959"/>
                </a:solidFill>
                <a:effectLst/>
                <a:latin typeface="Lato" panose="020F0502020204030204" pitchFamily="34" charset="0"/>
              </a:rPr>
              <a:t>Le modèle</a:t>
            </a:r>
            <a:r>
              <a:rPr lang="fr-FR" sz="1800" b="0" i="0" u="none" strike="noStrike" dirty="0">
                <a:solidFill>
                  <a:srgbClr val="595959"/>
                </a:solidFill>
                <a:effectLst/>
                <a:latin typeface="Lato" panose="020F0502020204030204" pitchFamily="34" charset="0"/>
              </a:rPr>
              <a:t> est la partie chargée de l’</a:t>
            </a:r>
            <a:r>
              <a:rPr lang="fr-FR" sz="1800" b="1" i="0" u="sng" dirty="0">
                <a:solidFill>
                  <a:srgbClr val="595959"/>
                </a:solidFill>
                <a:effectLst/>
                <a:latin typeface="Lato" panose="020F0502020204030204" pitchFamily="34" charset="0"/>
              </a:rPr>
              <a:t>information</a:t>
            </a:r>
            <a:r>
              <a:rPr lang="fr-FR" sz="1800" b="0" i="0" u="none" strike="noStrike" dirty="0">
                <a:solidFill>
                  <a:srgbClr val="595959"/>
                </a:solidFill>
                <a:effectLst/>
                <a:latin typeface="Lato" panose="020F0502020204030204" pitchFamily="34" charset="0"/>
              </a:rPr>
              <a:t>. Ainsi, en règle générale, c’est la partie chargée de l’interaction avec la BDD.</a:t>
            </a:r>
            <a:endParaRPr lang="fr-FR" b="0" dirty="0">
              <a:effectLst/>
            </a:endParaRPr>
          </a:p>
          <a:p>
            <a:br>
              <a:rPr lang="fr-FR" dirty="0"/>
            </a:br>
            <a:endParaRPr lang="fr-FR" dirty="0"/>
          </a:p>
          <a:p>
            <a:endParaRPr lang="fr-FR" b="1" dirty="0"/>
          </a:p>
          <a:p>
            <a:endParaRPr lang="fr-FR" b="1" dirty="0"/>
          </a:p>
          <a:p>
            <a:r>
              <a:rPr lang="fr-FR" b="1" dirty="0"/>
              <a:t>Comment ces trois parties travaillent ensemble ?</a:t>
            </a:r>
          </a:p>
          <a:p>
            <a:pPr>
              <a:buFont typeface="+mj-lt"/>
              <a:buAutoNum type="arabicPeriod"/>
            </a:pPr>
            <a:r>
              <a:rPr lang="fr-FR" b="1" dirty="0"/>
              <a:t>L’utilisateur clique sur un bouton</a:t>
            </a:r>
            <a:r>
              <a:rPr lang="fr-FR" dirty="0"/>
              <a:t> pour voir une recette (action utilisateur).</a:t>
            </a:r>
          </a:p>
          <a:p>
            <a:pPr>
              <a:buFont typeface="+mj-lt"/>
              <a:buAutoNum type="arabicPeriod"/>
            </a:pPr>
            <a:r>
              <a:rPr lang="fr-FR" b="1" dirty="0"/>
              <a:t>Le contrôleur reçoit l’information</a:t>
            </a:r>
            <a:r>
              <a:rPr lang="fr-FR" dirty="0"/>
              <a:t> et comprend qu’il doit récupérer les détails de la recette.</a:t>
            </a:r>
          </a:p>
          <a:p>
            <a:pPr>
              <a:buFont typeface="+mj-lt"/>
              <a:buAutoNum type="arabicPeriod"/>
            </a:pPr>
            <a:r>
              <a:rPr lang="fr-FR" b="1" dirty="0"/>
              <a:t>Le modèle fournit les données</a:t>
            </a:r>
            <a:r>
              <a:rPr lang="fr-FR" dirty="0"/>
              <a:t> : titre, ingrédients, étapes.</a:t>
            </a:r>
          </a:p>
          <a:p>
            <a:pPr>
              <a:buFont typeface="+mj-lt"/>
              <a:buAutoNum type="arabicPeriod"/>
            </a:pPr>
            <a:r>
              <a:rPr lang="fr-FR" b="1" dirty="0"/>
              <a:t>Le contrôleur envoie ces données à la vue</a:t>
            </a:r>
            <a:r>
              <a:rPr lang="fr-FR" dirty="0"/>
              <a:t>, qui les affiche à l’écran.</a:t>
            </a:r>
          </a:p>
          <a:p>
            <a:endParaRPr lang="fr-FR" dirty="0"/>
          </a:p>
        </p:txBody>
      </p:sp>
      <p:sp>
        <p:nvSpPr>
          <p:cNvPr id="4" name="Espace réservé du numéro de diapositive 3"/>
          <p:cNvSpPr>
            <a:spLocks noGrp="1"/>
          </p:cNvSpPr>
          <p:nvPr>
            <p:ph type="sldNum" sz="quarter" idx="5"/>
          </p:nvPr>
        </p:nvSpPr>
        <p:spPr/>
        <p:txBody>
          <a:bodyPr/>
          <a:lstStyle/>
          <a:p>
            <a:fld id="{5E261592-67D3-4505-B6A0-0DE6770E6AF4}" type="slidenum">
              <a:rPr lang="fr-FR" smtClean="0"/>
              <a:t>36</a:t>
            </a:fld>
            <a:endParaRPr lang="fr-FR"/>
          </a:p>
        </p:txBody>
      </p:sp>
    </p:spTree>
    <p:extLst>
      <p:ext uri="{BB962C8B-B14F-4D97-AF65-F5344CB8AC3E}">
        <p14:creationId xmlns:p14="http://schemas.microsoft.com/office/powerpoint/2010/main" val="358661284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rtl="0"/>
            <a:r>
              <a:rPr lang="fr-FR" sz="1800" b="0" i="0" u="none" strike="noStrike" dirty="0">
                <a:solidFill>
                  <a:srgbClr val="595959"/>
                </a:solidFill>
                <a:effectLst/>
                <a:latin typeface="Lato" panose="020F0502020204030203" pitchFamily="34" charset="0"/>
              </a:rPr>
              <a:t>La </a:t>
            </a:r>
            <a:r>
              <a:rPr lang="fr-FR" sz="1800" b="1" i="0" u="sng" dirty="0">
                <a:solidFill>
                  <a:srgbClr val="595959"/>
                </a:solidFill>
                <a:effectLst/>
                <a:latin typeface="Lato" panose="020F0502020204030203" pitchFamily="34" charset="0"/>
              </a:rPr>
              <a:t>vue</a:t>
            </a:r>
            <a:r>
              <a:rPr lang="fr-FR" sz="1800" b="0" i="0" u="none" strike="noStrike" dirty="0">
                <a:solidFill>
                  <a:srgbClr val="595959"/>
                </a:solidFill>
                <a:effectLst/>
                <a:latin typeface="Lato" panose="020F0502020204030203" pitchFamily="34" charset="0"/>
              </a:rPr>
              <a:t> est la partie chargée de l’</a:t>
            </a:r>
            <a:r>
              <a:rPr lang="fr-FR" sz="1800" b="1" i="0" u="sng" dirty="0">
                <a:solidFill>
                  <a:srgbClr val="595959"/>
                </a:solidFill>
                <a:effectLst/>
                <a:latin typeface="Lato" panose="020F0502020204030203" pitchFamily="34" charset="0"/>
              </a:rPr>
              <a:t>affichage</a:t>
            </a:r>
            <a:r>
              <a:rPr lang="fr-FR" sz="1800" b="0" i="0" u="none" strike="noStrike" dirty="0">
                <a:solidFill>
                  <a:srgbClr val="595959"/>
                </a:solidFill>
                <a:effectLst/>
                <a:latin typeface="Lato" panose="020F0502020204030203" pitchFamily="34" charset="0"/>
              </a:rPr>
              <a:t>. Ainsi, en règle générale, c’est majoritairement composé de HTML.</a:t>
            </a:r>
            <a:endParaRPr lang="fr-FR" sz="2800" b="0" dirty="0">
              <a:effectLst/>
            </a:endParaRPr>
          </a:p>
          <a:p>
            <a:br>
              <a:rPr lang="fr-FR" sz="2800" dirty="0"/>
            </a:br>
            <a:endParaRPr lang="fr-FR" b="0" dirty="0">
              <a:effectLst/>
            </a:endParaRPr>
          </a:p>
          <a:p>
            <a:br>
              <a:rPr lang="fr-FR" dirty="0"/>
            </a:br>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Vue (</a:t>
            </a:r>
            <a:r>
              <a:rPr lang="fr-FR" dirty="0" err="1"/>
              <a:t>View</a:t>
            </a:r>
            <a:r>
              <a:rPr lang="fr-FR" dirty="0"/>
              <a:t>) : s'occupe de l'interface utilisateur et de l'affichage des données.</a:t>
            </a:r>
          </a:p>
          <a:p>
            <a:endParaRPr lang="fr-FR" dirty="0"/>
          </a:p>
        </p:txBody>
      </p:sp>
      <p:sp>
        <p:nvSpPr>
          <p:cNvPr id="4" name="Espace réservé du numéro de diapositive 3"/>
          <p:cNvSpPr>
            <a:spLocks noGrp="1"/>
          </p:cNvSpPr>
          <p:nvPr>
            <p:ph type="sldNum" sz="quarter" idx="5"/>
          </p:nvPr>
        </p:nvSpPr>
        <p:spPr/>
        <p:txBody>
          <a:bodyPr/>
          <a:lstStyle/>
          <a:p>
            <a:fld id="{5E261592-67D3-4505-B6A0-0DE6770E6AF4}" type="slidenum">
              <a:rPr lang="fr-FR" smtClean="0"/>
              <a:t>37</a:t>
            </a:fld>
            <a:endParaRPr lang="fr-FR"/>
          </a:p>
        </p:txBody>
      </p:sp>
    </p:spTree>
    <p:extLst>
      <p:ext uri="{BB962C8B-B14F-4D97-AF65-F5344CB8AC3E}">
        <p14:creationId xmlns:p14="http://schemas.microsoft.com/office/powerpoint/2010/main" val="49099884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rtl="0">
              <a:spcAft>
                <a:spcPts val="1000"/>
              </a:spcAft>
            </a:pPr>
            <a:r>
              <a:rPr lang="fr-FR" sz="1800" b="0" i="0" u="none" strike="noStrike" dirty="0">
                <a:solidFill>
                  <a:srgbClr val="595959"/>
                </a:solidFill>
                <a:effectLst/>
                <a:latin typeface="Lato" panose="020F0502020204030203" pitchFamily="34" charset="0"/>
              </a:rPr>
              <a:t>Le </a:t>
            </a:r>
            <a:r>
              <a:rPr lang="fr-FR" sz="1800" b="1" i="0" u="sng" dirty="0">
                <a:solidFill>
                  <a:srgbClr val="595959"/>
                </a:solidFill>
                <a:effectLst/>
                <a:latin typeface="Lato" panose="020F0502020204030203" pitchFamily="34" charset="0"/>
              </a:rPr>
              <a:t>contrôleur</a:t>
            </a:r>
            <a:r>
              <a:rPr lang="fr-FR" sz="1800" b="0" i="0" u="none" strike="noStrike" dirty="0">
                <a:solidFill>
                  <a:srgbClr val="595959"/>
                </a:solidFill>
                <a:effectLst/>
                <a:latin typeface="Lato" panose="020F0502020204030203" pitchFamily="34" charset="0"/>
              </a:rPr>
              <a:t> est la partie chargée de la </a:t>
            </a:r>
            <a:r>
              <a:rPr lang="fr-FR" sz="1800" b="1" i="0" u="sng" dirty="0">
                <a:solidFill>
                  <a:srgbClr val="595959"/>
                </a:solidFill>
                <a:effectLst/>
                <a:latin typeface="Lato" panose="020F0502020204030203" pitchFamily="34" charset="0"/>
              </a:rPr>
              <a:t>logique</a:t>
            </a:r>
            <a:r>
              <a:rPr lang="fr-FR" sz="1800" b="0" i="0" u="none" strike="noStrike" dirty="0">
                <a:solidFill>
                  <a:srgbClr val="595959"/>
                </a:solidFill>
                <a:effectLst/>
                <a:latin typeface="Lato" panose="020F0502020204030203" pitchFamily="34" charset="0"/>
              </a:rPr>
              <a:t>. </a:t>
            </a:r>
            <a:endParaRPr lang="fr-FR" b="0" dirty="0">
              <a:effectLst/>
            </a:endParaRPr>
          </a:p>
          <a:p>
            <a:pPr rtl="0">
              <a:spcAft>
                <a:spcPts val="1000"/>
              </a:spcAft>
            </a:pPr>
            <a:r>
              <a:rPr lang="fr-FR" sz="1800" b="0" i="0" u="none" strike="noStrike" dirty="0">
                <a:solidFill>
                  <a:srgbClr val="595959"/>
                </a:solidFill>
                <a:effectLst/>
                <a:latin typeface="Lato" panose="020F0502020204030203" pitchFamily="34" charset="0"/>
              </a:rPr>
              <a:t>C’est également lui qui </a:t>
            </a:r>
            <a:r>
              <a:rPr lang="fr-FR" sz="1800" b="1" i="0" u="sng" dirty="0">
                <a:solidFill>
                  <a:srgbClr val="595959"/>
                </a:solidFill>
                <a:effectLst/>
                <a:latin typeface="Lato" panose="020F0502020204030203" pitchFamily="34" charset="0"/>
              </a:rPr>
              <a:t>contrôle</a:t>
            </a:r>
            <a:r>
              <a:rPr lang="fr-FR" sz="1800" b="0" i="0" u="none" strike="noStrike" dirty="0">
                <a:solidFill>
                  <a:srgbClr val="595959"/>
                </a:solidFill>
                <a:effectLst/>
                <a:latin typeface="Lato" panose="020F0502020204030203" pitchFamily="34" charset="0"/>
              </a:rPr>
              <a:t> le modèle et la vue (d’où son nom).</a:t>
            </a:r>
            <a:endParaRPr lang="fr-FR" b="0" dirty="0">
              <a:effectLst/>
            </a:endParaRPr>
          </a:p>
          <a:p>
            <a:pPr rtl="0">
              <a:spcAft>
                <a:spcPts val="1000"/>
              </a:spcAft>
            </a:pPr>
            <a:r>
              <a:rPr lang="fr-FR" sz="1800" b="0" i="0" u="none" strike="noStrike" dirty="0">
                <a:solidFill>
                  <a:srgbClr val="595959"/>
                </a:solidFill>
                <a:effectLst/>
                <a:latin typeface="Lato" panose="020F0502020204030203" pitchFamily="34" charset="0"/>
              </a:rPr>
              <a:t>Il est celui qui reçoit la </a:t>
            </a:r>
            <a:r>
              <a:rPr lang="fr-FR" sz="1800" b="1" i="0" u="none" strike="noStrike" dirty="0">
                <a:solidFill>
                  <a:srgbClr val="595959"/>
                </a:solidFill>
                <a:effectLst/>
                <a:latin typeface="Lato" panose="020F0502020204030203" pitchFamily="34" charset="0"/>
              </a:rPr>
              <a:t>requête</a:t>
            </a:r>
            <a:r>
              <a:rPr lang="fr-FR" sz="1800" b="0" i="0" u="none" strike="noStrike" dirty="0">
                <a:solidFill>
                  <a:srgbClr val="595959"/>
                </a:solidFill>
                <a:effectLst/>
                <a:latin typeface="Lato" panose="020F0502020204030203" pitchFamily="34" charset="0"/>
              </a:rPr>
              <a:t> du client, et donc celui qui renvoie la </a:t>
            </a:r>
            <a:r>
              <a:rPr lang="fr-FR" sz="1800" b="1" i="0" u="none" strike="noStrike" dirty="0">
                <a:solidFill>
                  <a:srgbClr val="595959"/>
                </a:solidFill>
                <a:effectLst/>
                <a:latin typeface="Lato" panose="020F0502020204030203" pitchFamily="34" charset="0"/>
              </a:rPr>
              <a:t>réponse</a:t>
            </a:r>
            <a:r>
              <a:rPr lang="fr-FR" sz="1800" b="0" i="0" u="none" strike="noStrike" dirty="0">
                <a:solidFill>
                  <a:srgbClr val="595959"/>
                </a:solidFill>
                <a:effectLst/>
                <a:latin typeface="Lato" panose="020F0502020204030203" pitchFamily="34" charset="0"/>
              </a:rPr>
              <a:t>.</a:t>
            </a:r>
            <a:endParaRPr lang="fr-FR" b="0" dirty="0">
              <a:effectLst/>
            </a:endParaRPr>
          </a:p>
          <a:p>
            <a:pPr rtl="0"/>
            <a:r>
              <a:rPr lang="fr-FR" sz="1800" b="0" i="0" u="none" strike="noStrike" dirty="0">
                <a:solidFill>
                  <a:srgbClr val="595959"/>
                </a:solidFill>
                <a:effectLst/>
                <a:latin typeface="Lato" panose="020F0502020204030203" pitchFamily="34" charset="0"/>
              </a:rPr>
              <a:t>Ainsi, en règle générale, il s’agit d’un script PHP qui va, notamment, récupérer les superglobales.</a:t>
            </a:r>
            <a:endParaRPr lang="fr-FR" b="0" dirty="0">
              <a:effectLst/>
            </a:endParaRPr>
          </a:p>
          <a:p>
            <a:br>
              <a:rPr lang="fr-FR" dirty="0"/>
            </a:br>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Contrôleur (Controller) : agit comme un intermédiaire entre le modèle et la vue grâce à l’utilisation de l’ORM qui simplifie la gestion des entités</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p:txBody>
      </p:sp>
      <p:sp>
        <p:nvSpPr>
          <p:cNvPr id="4" name="Espace réservé du numéro de diapositive 3"/>
          <p:cNvSpPr>
            <a:spLocks noGrp="1"/>
          </p:cNvSpPr>
          <p:nvPr>
            <p:ph type="sldNum" sz="quarter" idx="5"/>
          </p:nvPr>
        </p:nvSpPr>
        <p:spPr/>
        <p:txBody>
          <a:bodyPr/>
          <a:lstStyle/>
          <a:p>
            <a:fld id="{5E261592-67D3-4505-B6A0-0DE6770E6AF4}" type="slidenum">
              <a:rPr lang="fr-FR" smtClean="0"/>
              <a:t>38</a:t>
            </a:fld>
            <a:endParaRPr lang="fr-FR"/>
          </a:p>
        </p:txBody>
      </p:sp>
    </p:spTree>
    <p:extLst>
      <p:ext uri="{BB962C8B-B14F-4D97-AF65-F5344CB8AC3E}">
        <p14:creationId xmlns:p14="http://schemas.microsoft.com/office/powerpoint/2010/main" val="141326075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buFont typeface="Arial" panose="020B0604020202020204" pitchFamily="34" charset="0"/>
              <a:buChar char="•"/>
            </a:pPr>
            <a:r>
              <a:rPr lang="fr-FR" b="1" dirty="0"/>
              <a:t>Le client</a:t>
            </a:r>
            <a:r>
              <a:rPr lang="fr-FR" dirty="0"/>
              <a:t> qui envoie des requêtes HTTP au </a:t>
            </a:r>
            <a:r>
              <a:rPr lang="fr-FR" b="1" dirty="0"/>
              <a:t>Contrôleur</a:t>
            </a:r>
            <a:endParaRPr lang="fr-FR" dirty="0"/>
          </a:p>
          <a:p>
            <a:pPr>
              <a:buFont typeface="Arial" panose="020B0604020202020204" pitchFamily="34" charset="0"/>
              <a:buChar char="•"/>
            </a:pPr>
            <a:r>
              <a:rPr lang="fr-FR" b="1" dirty="0"/>
              <a:t>Le Contrôleur</a:t>
            </a:r>
            <a:r>
              <a:rPr lang="fr-FR" dirty="0"/>
              <a:t> qui interagit avec le </a:t>
            </a:r>
            <a:r>
              <a:rPr lang="fr-FR" b="1" dirty="0"/>
              <a:t>Modèle</a:t>
            </a:r>
            <a:r>
              <a:rPr lang="fr-FR" dirty="0"/>
              <a:t> pour récupérer ou modifier des données</a:t>
            </a:r>
          </a:p>
          <a:p>
            <a:pPr>
              <a:buFont typeface="Arial" panose="020B0604020202020204" pitchFamily="34" charset="0"/>
              <a:buChar char="•"/>
            </a:pPr>
            <a:r>
              <a:rPr lang="fr-FR" b="1" dirty="0"/>
              <a:t>Le Modèle</a:t>
            </a:r>
            <a:r>
              <a:rPr lang="fr-FR" dirty="0"/>
              <a:t> qui communique avec la </a:t>
            </a:r>
            <a:r>
              <a:rPr lang="fr-FR" b="1" dirty="0"/>
              <a:t>Base de Données (BDD)</a:t>
            </a:r>
            <a:endParaRPr lang="fr-FR" dirty="0"/>
          </a:p>
          <a:p>
            <a:pPr>
              <a:buFont typeface="Arial" panose="020B0604020202020204" pitchFamily="34" charset="0"/>
              <a:buChar char="•"/>
            </a:pPr>
            <a:r>
              <a:rPr lang="fr-FR" b="1" dirty="0"/>
              <a:t>La Vue</a:t>
            </a:r>
            <a:r>
              <a:rPr lang="fr-FR" dirty="0"/>
              <a:t> qui génère et affiche le HTML pour l’utilisateur</a:t>
            </a:r>
          </a:p>
          <a:p>
            <a:endParaRPr lang="fr-FR" dirty="0"/>
          </a:p>
        </p:txBody>
      </p:sp>
      <p:sp>
        <p:nvSpPr>
          <p:cNvPr id="4" name="Espace réservé du numéro de diapositive 3"/>
          <p:cNvSpPr>
            <a:spLocks noGrp="1"/>
          </p:cNvSpPr>
          <p:nvPr>
            <p:ph type="sldNum" sz="quarter" idx="5"/>
          </p:nvPr>
        </p:nvSpPr>
        <p:spPr/>
        <p:txBody>
          <a:bodyPr/>
          <a:lstStyle/>
          <a:p>
            <a:fld id="{5E261592-67D3-4505-B6A0-0DE6770E6AF4}" type="slidenum">
              <a:rPr lang="fr-FR" smtClean="0"/>
              <a:t>39</a:t>
            </a:fld>
            <a:endParaRPr lang="fr-FR"/>
          </a:p>
        </p:txBody>
      </p:sp>
    </p:spTree>
    <p:extLst>
      <p:ext uri="{BB962C8B-B14F-4D97-AF65-F5344CB8AC3E}">
        <p14:creationId xmlns:p14="http://schemas.microsoft.com/office/powerpoint/2010/main" val="165383493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En plus du MVC, j’ai mis en place une API REST pour </a:t>
            </a:r>
            <a:r>
              <a:rPr lang="fr-FR" dirty="0" err="1"/>
              <a:t>gerer</a:t>
            </a:r>
            <a:r>
              <a:rPr lang="fr-FR" dirty="0"/>
              <a:t> les commentaires de l’application qui sont </a:t>
            </a:r>
            <a:r>
              <a:rPr lang="fr-FR" dirty="0" err="1"/>
              <a:t>ensuites</a:t>
            </a:r>
            <a:r>
              <a:rPr lang="fr-FR" dirty="0"/>
              <a:t> utiliser dans </a:t>
            </a:r>
            <a:r>
              <a:rPr lang="fr-FR" dirty="0" err="1"/>
              <a:t>Angular</a:t>
            </a:r>
            <a:endParaRPr lang="fr-FR" dirty="0"/>
          </a:p>
          <a:p>
            <a:r>
              <a:rPr lang="fr-FR" dirty="0"/>
              <a:t>Sur la partie </a:t>
            </a:r>
            <a:r>
              <a:rPr lang="fr-FR" dirty="0" err="1"/>
              <a:t>frontEnd</a:t>
            </a:r>
            <a:endParaRPr lang="fr-FR" dirty="0"/>
          </a:p>
          <a:p>
            <a:r>
              <a:rPr lang="fr-FR" dirty="0"/>
              <a:t>Comme les Actions de l’API sont basées sur les verbes HTTP : j’ai fais les </a:t>
            </a:r>
            <a:r>
              <a:rPr lang="fr-FR" dirty="0" err="1"/>
              <a:t>endpoints</a:t>
            </a:r>
            <a:r>
              <a:rPr lang="fr-FR" dirty="0"/>
              <a:t> pour chaque </a:t>
            </a:r>
            <a:r>
              <a:rPr lang="fr-FR" dirty="0" err="1"/>
              <a:t>requete</a:t>
            </a:r>
            <a:endParaRPr lang="fr-FR" dirty="0"/>
          </a:p>
          <a:p>
            <a:r>
              <a:rPr lang="fr-FR" dirty="0"/>
              <a:t>GET : Récupérer une ressource.</a:t>
            </a:r>
          </a:p>
          <a:p>
            <a:r>
              <a:rPr lang="fr-FR" dirty="0"/>
              <a:t>POST : Créer une nouvelle ressource.</a:t>
            </a:r>
          </a:p>
          <a:p>
            <a:r>
              <a:rPr lang="fr-FR" dirty="0"/>
              <a:t>PUT : Mettre à jour une ressource existante.</a:t>
            </a:r>
          </a:p>
          <a:p>
            <a:r>
              <a:rPr lang="fr-FR" dirty="0"/>
              <a:t>DELETE : Supprimer une ressource.</a:t>
            </a:r>
          </a:p>
          <a:p>
            <a:r>
              <a:rPr lang="fr-FR" dirty="0"/>
              <a:t>Format des données : Les données sont généralement échangées au format JSON ou XML</a:t>
            </a:r>
          </a:p>
          <a:p>
            <a:endParaRPr lang="fr-FR" dirty="0"/>
          </a:p>
        </p:txBody>
      </p:sp>
      <p:sp>
        <p:nvSpPr>
          <p:cNvPr id="4" name="Espace réservé du numéro de diapositive 3"/>
          <p:cNvSpPr>
            <a:spLocks noGrp="1"/>
          </p:cNvSpPr>
          <p:nvPr>
            <p:ph type="sldNum" sz="quarter" idx="5"/>
          </p:nvPr>
        </p:nvSpPr>
        <p:spPr/>
        <p:txBody>
          <a:bodyPr/>
          <a:lstStyle/>
          <a:p>
            <a:fld id="{5E261592-67D3-4505-B6A0-0DE6770E6AF4}" type="slidenum">
              <a:rPr lang="fr-FR" smtClean="0"/>
              <a:t>40</a:t>
            </a:fld>
            <a:endParaRPr lang="fr-FR"/>
          </a:p>
        </p:txBody>
      </p:sp>
    </p:spTree>
    <p:extLst>
      <p:ext uri="{BB962C8B-B14F-4D97-AF65-F5344CB8AC3E}">
        <p14:creationId xmlns:p14="http://schemas.microsoft.com/office/powerpoint/2010/main" val="22093119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Voici l’aperçu des commentaires dans </a:t>
            </a:r>
            <a:r>
              <a:rPr lang="fr-FR" dirty="0" err="1"/>
              <a:t>angular</a:t>
            </a:r>
            <a:endParaRPr lang="fr-FR" dirty="0"/>
          </a:p>
        </p:txBody>
      </p:sp>
      <p:sp>
        <p:nvSpPr>
          <p:cNvPr id="4" name="Espace réservé du numéro de diapositive 3"/>
          <p:cNvSpPr>
            <a:spLocks noGrp="1"/>
          </p:cNvSpPr>
          <p:nvPr>
            <p:ph type="sldNum" sz="quarter" idx="5"/>
          </p:nvPr>
        </p:nvSpPr>
        <p:spPr/>
        <p:txBody>
          <a:bodyPr/>
          <a:lstStyle/>
          <a:p>
            <a:fld id="{5E261592-67D3-4505-B6A0-0DE6770E6AF4}" type="slidenum">
              <a:rPr lang="fr-FR" smtClean="0"/>
              <a:t>41</a:t>
            </a:fld>
            <a:endParaRPr lang="fr-FR"/>
          </a:p>
        </p:txBody>
      </p:sp>
    </p:spTree>
    <p:extLst>
      <p:ext uri="{BB962C8B-B14F-4D97-AF65-F5344CB8AC3E}">
        <p14:creationId xmlns:p14="http://schemas.microsoft.com/office/powerpoint/2010/main" val="35839552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Le </a:t>
            </a:r>
            <a:r>
              <a:rPr lang="fr-FR" b="1" dirty="0"/>
              <a:t>projet</a:t>
            </a:r>
            <a:r>
              <a:rPr lang="fr-FR" dirty="0"/>
              <a:t> que je développe est une </a:t>
            </a:r>
            <a:r>
              <a:rPr lang="fr-FR" b="1" dirty="0"/>
              <a:t>plateforme</a:t>
            </a:r>
            <a:r>
              <a:rPr lang="fr-FR" dirty="0"/>
              <a:t> dédiée au régime cétogène. Le </a:t>
            </a:r>
            <a:r>
              <a:rPr lang="fr-FR" b="1" dirty="0"/>
              <a:t>régime consiste </a:t>
            </a:r>
            <a:r>
              <a:rPr lang="fr-FR" dirty="0"/>
              <a:t>à limiter ou arrêter totalement la consommation de glucide et d’augmenter son apport en lipides et en protéines. L'idée, c'est de permettre aux utilisateurs de partager des recettes qui respectent les principes de ce régime.. En plus des recettes, je veux créer une communauté active autour de cette alimentation, où les membres peuvent échanger leurs astuces et conseils de cuisine.</a:t>
            </a:r>
          </a:p>
        </p:txBody>
      </p:sp>
      <p:sp>
        <p:nvSpPr>
          <p:cNvPr id="4" name="Espace réservé du numéro de diapositive 3"/>
          <p:cNvSpPr>
            <a:spLocks noGrp="1"/>
          </p:cNvSpPr>
          <p:nvPr>
            <p:ph type="sldNum" sz="quarter" idx="5"/>
          </p:nvPr>
        </p:nvSpPr>
        <p:spPr/>
        <p:txBody>
          <a:bodyPr/>
          <a:lstStyle/>
          <a:p>
            <a:fld id="{5E261592-67D3-4505-B6A0-0DE6770E6AF4}" type="slidenum">
              <a:rPr lang="fr-FR" smtClean="0"/>
              <a:t>4</a:t>
            </a:fld>
            <a:endParaRPr lang="fr-FR"/>
          </a:p>
        </p:txBody>
      </p:sp>
    </p:spTree>
    <p:extLst>
      <p:ext uri="{BB962C8B-B14F-4D97-AF65-F5344CB8AC3E}">
        <p14:creationId xmlns:p14="http://schemas.microsoft.com/office/powerpoint/2010/main" val="382072624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b="1" dirty="0"/>
              <a:t>Ici je vous montre un exemple de code qui gère la modification d’une recette en </a:t>
            </a:r>
            <a:r>
              <a:rPr lang="fr-FR" b="1" dirty="0" err="1"/>
              <a:t>backEnd</a:t>
            </a:r>
            <a:endParaRPr lang="fr-FR" b="1" dirty="0"/>
          </a:p>
          <a:p>
            <a:r>
              <a:rPr lang="fr-FR" b="1" dirty="0"/>
              <a:t>Il est </a:t>
            </a:r>
            <a:r>
              <a:rPr lang="fr-FR" b="1" dirty="0" err="1"/>
              <a:t>defini</a:t>
            </a:r>
            <a:r>
              <a:rPr lang="fr-FR" b="1" dirty="0"/>
              <a:t> par une route / recette/id/</a:t>
            </a:r>
            <a:r>
              <a:rPr lang="fr-FR" b="1" dirty="0" err="1"/>
              <a:t>edit</a:t>
            </a:r>
            <a:endParaRPr lang="fr-FR" b="1" dirty="0"/>
          </a:p>
          <a:p>
            <a:r>
              <a:rPr lang="fr-FR" b="1" dirty="0"/>
              <a:t>Il utilise la </a:t>
            </a:r>
            <a:r>
              <a:rPr lang="fr-FR" b="1" dirty="0" err="1"/>
              <a:t>methode</a:t>
            </a:r>
            <a:r>
              <a:rPr lang="fr-FR" b="1" dirty="0"/>
              <a:t> GET pour afficher le formulaire avec les données actuel</a:t>
            </a:r>
          </a:p>
          <a:p>
            <a:r>
              <a:rPr lang="fr-FR" b="1" dirty="0"/>
              <a:t>Et utilise la </a:t>
            </a:r>
            <a:r>
              <a:rPr lang="fr-FR" b="1" dirty="0" err="1"/>
              <a:t>methode</a:t>
            </a:r>
            <a:r>
              <a:rPr lang="fr-FR" b="1" dirty="0"/>
              <a:t> POST pour soumettre la mis a jour</a:t>
            </a:r>
          </a:p>
          <a:p>
            <a:endParaRPr lang="fr-FR" b="1" dirty="0"/>
          </a:p>
          <a:p>
            <a:r>
              <a:rPr lang="fr-FR" b="1" dirty="0"/>
              <a:t>La fonction EDIT prend en </a:t>
            </a:r>
            <a:r>
              <a:rPr lang="fr-FR" b="1" dirty="0" err="1"/>
              <a:t>parametre</a:t>
            </a:r>
            <a:r>
              <a:rPr lang="fr-FR" b="1" dirty="0"/>
              <a:t> l’Entité RECETTE,</a:t>
            </a:r>
          </a:p>
          <a:p>
            <a:r>
              <a:rPr lang="fr-FR" b="1" dirty="0"/>
              <a:t>ensuite le REQUEST qui </a:t>
            </a:r>
            <a:r>
              <a:rPr lang="fr-FR" b="1" dirty="0" err="1"/>
              <a:t>represente</a:t>
            </a:r>
            <a:r>
              <a:rPr lang="fr-FR" b="1" dirty="0"/>
              <a:t> les </a:t>
            </a:r>
            <a:r>
              <a:rPr lang="fr-FR" b="1" dirty="0" err="1"/>
              <a:t>methodes</a:t>
            </a:r>
            <a:r>
              <a:rPr lang="fr-FR" b="1" dirty="0"/>
              <a:t> HTTP</a:t>
            </a:r>
          </a:p>
          <a:p>
            <a:r>
              <a:rPr lang="fr-FR" b="1" dirty="0"/>
              <a:t>Et l’ENTITY MANAGER qui </a:t>
            </a:r>
            <a:r>
              <a:rPr lang="fr-FR" b="1" dirty="0" err="1"/>
              <a:t>gere</a:t>
            </a:r>
            <a:r>
              <a:rPr lang="fr-FR" b="1" dirty="0"/>
              <a:t> les </a:t>
            </a:r>
            <a:r>
              <a:rPr lang="fr-FR" b="1" dirty="0" err="1"/>
              <a:t>operations</a:t>
            </a:r>
            <a:r>
              <a:rPr lang="fr-FR" b="1" dirty="0"/>
              <a:t> sur la base de donnée</a:t>
            </a:r>
          </a:p>
          <a:p>
            <a:r>
              <a:rPr lang="fr-FR" b="1" dirty="0"/>
              <a:t>Et cette </a:t>
            </a:r>
            <a:r>
              <a:rPr lang="fr-FR" b="1" dirty="0" err="1"/>
              <a:t>methode</a:t>
            </a:r>
            <a:r>
              <a:rPr lang="fr-FR" b="1" dirty="0"/>
              <a:t> retourne une </a:t>
            </a:r>
            <a:r>
              <a:rPr lang="fr-FR" b="1" dirty="0" err="1"/>
              <a:t>reponse</a:t>
            </a:r>
            <a:r>
              <a:rPr lang="fr-FR" b="1" dirty="0"/>
              <a:t> HTTP</a:t>
            </a:r>
          </a:p>
          <a:p>
            <a:endParaRPr lang="fr-FR" b="1" dirty="0"/>
          </a:p>
          <a:p>
            <a:pPr marL="457200" lvl="1" indent="0">
              <a:buFont typeface="+mj-lt"/>
              <a:buNone/>
            </a:pPr>
            <a:r>
              <a:rPr lang="fr-FR" b="1" dirty="0" err="1"/>
              <a:t>createForm</a:t>
            </a:r>
            <a:r>
              <a:rPr lang="fr-FR" b="1" dirty="0"/>
              <a:t>(</a:t>
            </a:r>
            <a:r>
              <a:rPr lang="fr-FR" b="1" dirty="0" err="1"/>
              <a:t>RecetteType</a:t>
            </a:r>
            <a:r>
              <a:rPr lang="fr-FR" b="1" dirty="0"/>
              <a:t>::class, $recette)</a:t>
            </a:r>
            <a:r>
              <a:rPr lang="fr-FR" dirty="0"/>
              <a:t> : Génère un formulaire basé sur la classe </a:t>
            </a:r>
            <a:r>
              <a:rPr lang="fr-FR" dirty="0" err="1"/>
              <a:t>RecetteType</a:t>
            </a:r>
            <a:r>
              <a:rPr lang="fr-FR" dirty="0"/>
              <a:t> et </a:t>
            </a:r>
            <a:r>
              <a:rPr lang="fr-FR" dirty="0" err="1"/>
              <a:t>pré-remplit</a:t>
            </a:r>
            <a:r>
              <a:rPr lang="fr-FR" dirty="0"/>
              <a:t> les champs avec les données de $recette.</a:t>
            </a:r>
          </a:p>
          <a:p>
            <a:pPr marL="457200" lvl="1" indent="0">
              <a:buFont typeface="+mj-lt"/>
              <a:buNone/>
            </a:pPr>
            <a:r>
              <a:rPr lang="fr-FR" b="1" dirty="0" err="1"/>
              <a:t>handleRequest</a:t>
            </a:r>
            <a:r>
              <a:rPr lang="fr-FR" b="1" dirty="0"/>
              <a:t>($</a:t>
            </a:r>
            <a:r>
              <a:rPr lang="fr-FR" b="1" dirty="0" err="1"/>
              <a:t>request</a:t>
            </a:r>
            <a:r>
              <a:rPr lang="fr-FR" b="1" dirty="0"/>
              <a:t>)</a:t>
            </a:r>
            <a:r>
              <a:rPr lang="fr-FR" dirty="0"/>
              <a:t> : Analyse la requête HTTP pour vérifier si des données du formulaire ont été soumises.</a:t>
            </a:r>
          </a:p>
          <a:p>
            <a:r>
              <a:rPr lang="fr-FR" b="1" dirty="0"/>
              <a:t>Validation et sauvegarde des données</a:t>
            </a:r>
          </a:p>
          <a:p>
            <a:r>
              <a:rPr lang="fr-FR" b="1" dirty="0"/>
              <a:t>           Si le formulaire est soumis et valide , il met à jour la base de donnée avec les modifications apportés à $recette</a:t>
            </a:r>
          </a:p>
          <a:p>
            <a:r>
              <a:rPr lang="fr-FR" b="1" dirty="0"/>
              <a:t>Et il est redirigé vers la page où les recettes sont lister</a:t>
            </a:r>
          </a:p>
          <a:p>
            <a:pPr marL="457200" lvl="1" indent="0">
              <a:buFont typeface="+mj-lt"/>
              <a:buNone/>
            </a:pPr>
            <a:r>
              <a:rPr lang="fr-FR" b="1" dirty="0" err="1"/>
              <a:t>render</a:t>
            </a:r>
            <a:r>
              <a:rPr lang="fr-FR" b="1" dirty="0"/>
              <a:t>('recette/</a:t>
            </a:r>
            <a:r>
              <a:rPr lang="fr-FR" b="1" dirty="0" err="1"/>
              <a:t>edit.html.twig</a:t>
            </a:r>
            <a:r>
              <a:rPr lang="fr-FR" b="1" dirty="0"/>
              <a:t>', [...])</a:t>
            </a:r>
            <a:r>
              <a:rPr lang="fr-FR" dirty="0"/>
              <a:t> : Génère une page HTML avec le formulaire.</a:t>
            </a:r>
          </a:p>
          <a:p>
            <a:pPr marL="742950" lvl="1" indent="-285750">
              <a:buFont typeface="+mj-lt"/>
              <a:buAutoNum type="arabicPeriod" startAt="10"/>
            </a:pPr>
            <a:r>
              <a:rPr lang="fr-FR" b="1" dirty="0"/>
              <a:t>'recette' =&gt; $recette</a:t>
            </a:r>
            <a:r>
              <a:rPr lang="fr-FR" dirty="0"/>
              <a:t> : Passe l'objet recette à la vue (peut être utilisé dans le fichier Twig).</a:t>
            </a:r>
          </a:p>
          <a:p>
            <a:pPr marL="742950" lvl="1" indent="-285750">
              <a:buFont typeface="+mj-lt"/>
              <a:buAutoNum type="arabicPeriod" startAt="10"/>
            </a:pPr>
            <a:r>
              <a:rPr lang="fr-FR" b="1" dirty="0"/>
              <a:t>'</a:t>
            </a:r>
            <a:r>
              <a:rPr lang="fr-FR" b="1" dirty="0" err="1"/>
              <a:t>form</a:t>
            </a:r>
            <a:r>
              <a:rPr lang="fr-FR" b="1" dirty="0"/>
              <a:t>' =&gt; $</a:t>
            </a:r>
            <a:r>
              <a:rPr lang="fr-FR" b="1" dirty="0" err="1"/>
              <a:t>form</a:t>
            </a:r>
            <a:r>
              <a:rPr lang="fr-FR" b="1" dirty="0"/>
              <a:t>-&gt;</a:t>
            </a:r>
            <a:r>
              <a:rPr lang="fr-FR" b="1" dirty="0" err="1"/>
              <a:t>createView</a:t>
            </a:r>
            <a:r>
              <a:rPr lang="fr-FR" b="1" dirty="0"/>
              <a:t>()</a:t>
            </a:r>
            <a:r>
              <a:rPr lang="fr-FR" dirty="0"/>
              <a:t> : Génère la vue du formulaire pour l'afficher dans le </a:t>
            </a:r>
            <a:r>
              <a:rPr lang="fr-FR" dirty="0" err="1"/>
              <a:t>template</a:t>
            </a:r>
            <a:r>
              <a:rPr lang="fr-FR" dirty="0"/>
              <a:t> </a:t>
            </a:r>
            <a:r>
              <a:rPr lang="fr-FR" dirty="0" err="1"/>
              <a:t>edit.html.twig</a:t>
            </a:r>
            <a:r>
              <a:rPr lang="fr-FR" dirty="0"/>
              <a:t>.</a:t>
            </a:r>
          </a:p>
          <a:p>
            <a:endParaRPr lang="fr-FR" dirty="0"/>
          </a:p>
        </p:txBody>
      </p:sp>
      <p:sp>
        <p:nvSpPr>
          <p:cNvPr id="4" name="Espace réservé du numéro de diapositive 3"/>
          <p:cNvSpPr>
            <a:spLocks noGrp="1"/>
          </p:cNvSpPr>
          <p:nvPr>
            <p:ph type="sldNum" sz="quarter" idx="5"/>
          </p:nvPr>
        </p:nvSpPr>
        <p:spPr/>
        <p:txBody>
          <a:bodyPr/>
          <a:lstStyle/>
          <a:p>
            <a:fld id="{5E261592-67D3-4505-B6A0-0DE6770E6AF4}" type="slidenum">
              <a:rPr lang="fr-FR" smtClean="0"/>
              <a:t>42</a:t>
            </a:fld>
            <a:endParaRPr lang="fr-FR"/>
          </a:p>
        </p:txBody>
      </p:sp>
    </p:spTree>
    <p:extLst>
      <p:ext uri="{BB962C8B-B14F-4D97-AF65-F5344CB8AC3E}">
        <p14:creationId xmlns:p14="http://schemas.microsoft.com/office/powerpoint/2010/main" val="315041776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6B4B8B-1AAB-609F-5068-04FB6D53CCE8}"/>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3827B31B-484C-F1AA-84E9-76AC0472F334}"/>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9E292143-8DCD-26E9-9070-431A42230D51}"/>
              </a:ext>
            </a:extLst>
          </p:cNvPr>
          <p:cNvSpPr>
            <a:spLocks noGrp="1"/>
          </p:cNvSpPr>
          <p:nvPr>
            <p:ph type="body" idx="1"/>
          </p:nvPr>
        </p:nvSpPr>
        <p:spPr/>
        <p:txBody>
          <a:bodyPr/>
          <a:lstStyle/>
          <a:p>
            <a:r>
              <a:rPr lang="fr-FR" dirty="0"/>
              <a:t>Afin de </a:t>
            </a:r>
            <a:r>
              <a:rPr lang="fr-FR" dirty="0" err="1"/>
              <a:t>securiser</a:t>
            </a:r>
            <a:r>
              <a:rPr lang="fr-FR" dirty="0"/>
              <a:t> mon application, j’ai mis en place différentes solutions</a:t>
            </a:r>
          </a:p>
          <a:p>
            <a:r>
              <a:rPr lang="fr-FR" dirty="0"/>
              <a:t>Par exemple les mots de passe sont hachés, </a:t>
            </a:r>
          </a:p>
          <a:p>
            <a:r>
              <a:rPr lang="fr-FR" dirty="0"/>
              <a:t>Et en appliquant </a:t>
            </a:r>
            <a:r>
              <a:rPr lang="fr-FR" dirty="0" err="1"/>
              <a:t>egalement</a:t>
            </a:r>
            <a:r>
              <a:rPr lang="fr-FR" dirty="0"/>
              <a:t> les </a:t>
            </a:r>
            <a:r>
              <a:rPr lang="fr-FR" dirty="0" err="1"/>
              <a:t>recomandations</a:t>
            </a:r>
            <a:r>
              <a:rPr lang="fr-FR" dirty="0"/>
              <a:t> de la CNIL pour la complexité des mots de passe: càd les mots de passe dois avoir au moins 12 </a:t>
            </a:r>
            <a:r>
              <a:rPr lang="fr-FR" dirty="0" err="1"/>
              <a:t>caracteres</a:t>
            </a:r>
            <a:endParaRPr lang="fr-FR" dirty="0"/>
          </a:p>
          <a:p>
            <a:r>
              <a:rPr lang="fr-FR" dirty="0"/>
              <a:t>Il doit contenir un </a:t>
            </a:r>
            <a:r>
              <a:rPr lang="fr-FR" dirty="0" err="1"/>
              <a:t>caractere</a:t>
            </a:r>
            <a:r>
              <a:rPr lang="fr-FR" dirty="0"/>
              <a:t> </a:t>
            </a:r>
            <a:r>
              <a:rPr lang="fr-FR" dirty="0" err="1"/>
              <a:t>special</a:t>
            </a:r>
            <a:r>
              <a:rPr lang="fr-FR" dirty="0"/>
              <a:t> et une majuscule</a:t>
            </a:r>
          </a:p>
          <a:p>
            <a:endParaRPr lang="fr-FR" dirty="0"/>
          </a:p>
          <a:p>
            <a:r>
              <a:rPr lang="fr-FR" dirty="0"/>
              <a:t>et j’ai protégée aussi l’</a:t>
            </a:r>
            <a:r>
              <a:rPr lang="fr-FR" dirty="0" err="1"/>
              <a:t>acces</a:t>
            </a:r>
            <a:r>
              <a:rPr lang="fr-FR" dirty="0"/>
              <a:t> a certaine route critique </a:t>
            </a:r>
            <a:r>
              <a:rPr lang="fr-FR" dirty="0" err="1"/>
              <a:t>grace</a:t>
            </a:r>
            <a:r>
              <a:rPr lang="fr-FR" dirty="0"/>
              <a:t> a la configuration de </a:t>
            </a:r>
            <a:r>
              <a:rPr lang="fr-FR" dirty="0" err="1"/>
              <a:t>AccessControl</a:t>
            </a:r>
            <a:r>
              <a:rPr lang="fr-FR" dirty="0"/>
              <a:t> dans le </a:t>
            </a:r>
            <a:r>
              <a:rPr lang="fr-FR" dirty="0" err="1"/>
              <a:t>security.yaml</a:t>
            </a:r>
            <a:endParaRPr lang="fr-FR" dirty="0"/>
          </a:p>
          <a:p>
            <a:endParaRPr lang="fr-FR" dirty="0"/>
          </a:p>
        </p:txBody>
      </p:sp>
      <p:sp>
        <p:nvSpPr>
          <p:cNvPr id="4" name="Espace réservé du numéro de diapositive 3">
            <a:extLst>
              <a:ext uri="{FF2B5EF4-FFF2-40B4-BE49-F238E27FC236}">
                <a16:creationId xmlns:a16="http://schemas.microsoft.com/office/drawing/2014/main" id="{D9C28580-EDC8-7CC9-84B7-794D603473BE}"/>
              </a:ext>
            </a:extLst>
          </p:cNvPr>
          <p:cNvSpPr>
            <a:spLocks noGrp="1"/>
          </p:cNvSpPr>
          <p:nvPr>
            <p:ph type="sldNum" sz="quarter" idx="5"/>
          </p:nvPr>
        </p:nvSpPr>
        <p:spPr/>
        <p:txBody>
          <a:bodyPr/>
          <a:lstStyle/>
          <a:p>
            <a:fld id="{5E261592-67D3-4505-B6A0-0DE6770E6AF4}" type="slidenum">
              <a:rPr lang="fr-FR" smtClean="0"/>
              <a:t>43</a:t>
            </a:fld>
            <a:endParaRPr lang="fr-FR"/>
          </a:p>
        </p:txBody>
      </p:sp>
    </p:spTree>
    <p:extLst>
      <p:ext uri="{BB962C8B-B14F-4D97-AF65-F5344CB8AC3E}">
        <p14:creationId xmlns:p14="http://schemas.microsoft.com/office/powerpoint/2010/main" val="207981148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Afin de valider la conformité de mon code </a:t>
            </a:r>
          </a:p>
          <a:p>
            <a:r>
              <a:rPr lang="fr-FR" dirty="0"/>
              <a:t>J’ai utiliser Sonarqube avec Sonar-Scanner pour </a:t>
            </a:r>
            <a:r>
              <a:rPr lang="fr-FR" dirty="0" err="1"/>
              <a:t>controler</a:t>
            </a:r>
            <a:r>
              <a:rPr lang="fr-FR" dirty="0"/>
              <a:t> la qualité du code</a:t>
            </a:r>
          </a:p>
        </p:txBody>
      </p:sp>
      <p:sp>
        <p:nvSpPr>
          <p:cNvPr id="4" name="Espace réservé du numéro de diapositive 3"/>
          <p:cNvSpPr>
            <a:spLocks noGrp="1"/>
          </p:cNvSpPr>
          <p:nvPr>
            <p:ph type="sldNum" sz="quarter" idx="5"/>
          </p:nvPr>
        </p:nvSpPr>
        <p:spPr/>
        <p:txBody>
          <a:bodyPr/>
          <a:lstStyle/>
          <a:p>
            <a:fld id="{5E261592-67D3-4505-B6A0-0DE6770E6AF4}" type="slidenum">
              <a:rPr lang="fr-FR" smtClean="0"/>
              <a:t>44</a:t>
            </a:fld>
            <a:endParaRPr lang="fr-FR"/>
          </a:p>
        </p:txBody>
      </p:sp>
    </p:spTree>
    <p:extLst>
      <p:ext uri="{BB962C8B-B14F-4D97-AF65-F5344CB8AC3E}">
        <p14:creationId xmlns:p14="http://schemas.microsoft.com/office/powerpoint/2010/main" val="379323819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Sonarqube a permis de mettre en </a:t>
            </a:r>
            <a:r>
              <a:rPr lang="fr-FR" dirty="0" err="1"/>
              <a:t>evidence</a:t>
            </a:r>
            <a:r>
              <a:rPr lang="fr-FR" dirty="0"/>
              <a:t> des erreur que je n’avais pas vu comme dans ce cas</a:t>
            </a:r>
          </a:p>
          <a:p>
            <a:r>
              <a:rPr lang="fr-FR" dirty="0"/>
              <a:t>Ici il propose de supprimer le mot « image » qui est redondant </a:t>
            </a:r>
          </a:p>
        </p:txBody>
      </p:sp>
      <p:sp>
        <p:nvSpPr>
          <p:cNvPr id="4" name="Espace réservé du numéro de diapositive 3"/>
          <p:cNvSpPr>
            <a:spLocks noGrp="1"/>
          </p:cNvSpPr>
          <p:nvPr>
            <p:ph type="sldNum" sz="quarter" idx="5"/>
          </p:nvPr>
        </p:nvSpPr>
        <p:spPr/>
        <p:txBody>
          <a:bodyPr/>
          <a:lstStyle/>
          <a:p>
            <a:fld id="{5E261592-67D3-4505-B6A0-0DE6770E6AF4}" type="slidenum">
              <a:rPr lang="fr-FR" smtClean="0"/>
              <a:t>45</a:t>
            </a:fld>
            <a:endParaRPr lang="fr-FR"/>
          </a:p>
        </p:txBody>
      </p:sp>
    </p:spTree>
    <p:extLst>
      <p:ext uri="{BB962C8B-B14F-4D97-AF65-F5344CB8AC3E}">
        <p14:creationId xmlns:p14="http://schemas.microsoft.com/office/powerpoint/2010/main" val="42123040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b="1" dirty="0"/>
              <a:t>Et pour les tests unitaires, j’ai </a:t>
            </a:r>
            <a:r>
              <a:rPr lang="fr-FR" b="1" dirty="0" err="1"/>
              <a:t>realisé</a:t>
            </a:r>
            <a:r>
              <a:rPr lang="fr-FR" b="1" dirty="0"/>
              <a:t> un plan de test</a:t>
            </a:r>
          </a:p>
          <a:p>
            <a:pPr marL="0" marR="0" lvl="0" indent="0" algn="l" defTabSz="914400" rtl="0" eaLnBrk="1" fontAlgn="auto" latinLnBrk="0" hangingPunct="1">
              <a:lnSpc>
                <a:spcPct val="100000"/>
              </a:lnSpc>
              <a:spcBef>
                <a:spcPts val="0"/>
              </a:spcBef>
              <a:spcAft>
                <a:spcPts val="0"/>
              </a:spcAft>
              <a:buClrTx/>
              <a:buSzTx/>
              <a:buFontTx/>
              <a:buNone/>
              <a:tabLst/>
              <a:defRPr/>
            </a:pPr>
            <a:r>
              <a:rPr lang="fr-FR" b="1" dirty="0"/>
              <a:t>Ici le </a:t>
            </a:r>
            <a:r>
              <a:rPr lang="fr-FR" b="1" dirty="0" err="1"/>
              <a:t>TestCase</a:t>
            </a:r>
            <a:r>
              <a:rPr lang="fr-FR" b="1" dirty="0"/>
              <a:t> de toutes les entités</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b="1"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b="1" dirty="0" err="1"/>
              <a:t>assertEquals</a:t>
            </a:r>
            <a:r>
              <a:rPr lang="fr-FR" dirty="0"/>
              <a:t> (vérifie que les valeurs sont égales),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b="1" dirty="0" err="1"/>
              <a:t>assertNotNull</a:t>
            </a:r>
            <a:r>
              <a:rPr lang="fr-FR" dirty="0"/>
              <a:t> (vérifie que la valeur n'est pas nulle)</a:t>
            </a:r>
          </a:p>
          <a:p>
            <a:pPr marL="0" marR="0" lvl="0" indent="0" algn="l" defTabSz="914400" rtl="0" eaLnBrk="1" fontAlgn="auto" latinLnBrk="0" hangingPunct="1">
              <a:lnSpc>
                <a:spcPct val="100000"/>
              </a:lnSpc>
              <a:spcBef>
                <a:spcPts val="0"/>
              </a:spcBef>
              <a:spcAft>
                <a:spcPts val="0"/>
              </a:spcAft>
              <a:buClrTx/>
              <a:buSzTx/>
              <a:buFontTx/>
              <a:buNone/>
              <a:tabLst/>
              <a:defRPr/>
            </a:pPr>
            <a:r>
              <a:rPr lang="fr-FR" b="1" dirty="0" err="1"/>
              <a:t>assertIsString</a:t>
            </a:r>
            <a:r>
              <a:rPr lang="fr-FR" dirty="0"/>
              <a:t> (vérifie les valeurs est une chaine de caractères),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b="1" dirty="0" err="1"/>
              <a:t>assertSam</a:t>
            </a:r>
            <a:r>
              <a:rPr lang="fr-FR" dirty="0" err="1"/>
              <a:t>e</a:t>
            </a:r>
            <a:r>
              <a:rPr lang="fr-FR" dirty="0"/>
              <a:t>:  (vérifie que les valeurs et les types sont égaux), </a:t>
            </a:r>
          </a:p>
          <a:p>
            <a:r>
              <a:rPr lang="fr-FR" b="1" dirty="0" err="1"/>
              <a:t>assertIsInt</a:t>
            </a:r>
            <a:r>
              <a:rPr lang="fr-FR" dirty="0"/>
              <a:t> : vérifie que la valeur est un nombre</a:t>
            </a:r>
          </a:p>
        </p:txBody>
      </p:sp>
      <p:sp>
        <p:nvSpPr>
          <p:cNvPr id="4" name="Espace réservé du numéro de diapositive 3"/>
          <p:cNvSpPr>
            <a:spLocks noGrp="1"/>
          </p:cNvSpPr>
          <p:nvPr>
            <p:ph type="sldNum" sz="quarter" idx="5"/>
          </p:nvPr>
        </p:nvSpPr>
        <p:spPr/>
        <p:txBody>
          <a:bodyPr/>
          <a:lstStyle/>
          <a:p>
            <a:fld id="{5E261592-67D3-4505-B6A0-0DE6770E6AF4}" type="slidenum">
              <a:rPr lang="fr-FR" smtClean="0"/>
              <a:t>46</a:t>
            </a:fld>
            <a:endParaRPr lang="fr-FR"/>
          </a:p>
        </p:txBody>
      </p:sp>
    </p:spTree>
    <p:extLst>
      <p:ext uri="{BB962C8B-B14F-4D97-AF65-F5344CB8AC3E}">
        <p14:creationId xmlns:p14="http://schemas.microsoft.com/office/powerpoint/2010/main" val="132794346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buFont typeface="+mj-lt"/>
              <a:buAutoNum type="arabicPeriod"/>
            </a:pPr>
            <a:r>
              <a:rPr lang="fr-FR" b="1" dirty="0"/>
              <a:t>Objectif :</a:t>
            </a:r>
            <a:r>
              <a:rPr lang="fr-FR" dirty="0"/>
              <a:t> Vérifier que la méthode </a:t>
            </a:r>
            <a:r>
              <a:rPr lang="fr-FR" b="1" dirty="0" err="1"/>
              <a:t>setNom</a:t>
            </a:r>
            <a:r>
              <a:rPr lang="fr-FR" dirty="0"/>
              <a:t> et </a:t>
            </a:r>
            <a:r>
              <a:rPr lang="fr-FR" b="1" dirty="0" err="1"/>
              <a:t>getNom</a:t>
            </a:r>
            <a:r>
              <a:rPr lang="fr-FR" dirty="0"/>
              <a:t> fonctionnent correctement.</a:t>
            </a:r>
          </a:p>
          <a:p>
            <a:pPr>
              <a:buFont typeface="+mj-lt"/>
              <a:buAutoNum type="arabicPeriod"/>
            </a:pPr>
            <a:r>
              <a:rPr lang="fr-FR" b="1" dirty="0"/>
              <a:t>Étapes :</a:t>
            </a:r>
            <a:r>
              <a:rPr lang="fr-FR" dirty="0"/>
              <a:t>On définit un nom "Farine d'amande".</a:t>
            </a:r>
          </a:p>
          <a:p>
            <a:pPr>
              <a:buFont typeface="+mj-lt"/>
              <a:buAutoNum type="arabicPeriod"/>
            </a:pPr>
            <a:r>
              <a:rPr lang="fr-FR" dirty="0"/>
              <a:t>On utilise la méthode </a:t>
            </a:r>
            <a:r>
              <a:rPr lang="fr-FR" b="1" dirty="0" err="1"/>
              <a:t>setNom</a:t>
            </a:r>
            <a:r>
              <a:rPr lang="fr-FR" dirty="0"/>
              <a:t> pour attribuer ce nom à l'objet </a:t>
            </a:r>
            <a:r>
              <a:rPr lang="fr-FR" dirty="0" err="1"/>
              <a:t>Ingredient</a:t>
            </a:r>
            <a:r>
              <a:rPr lang="fr-FR" dirty="0"/>
              <a:t>.</a:t>
            </a:r>
          </a:p>
          <a:p>
            <a:pPr>
              <a:buFont typeface="+mj-lt"/>
              <a:buAutoNum type="arabicPeriod"/>
            </a:pPr>
            <a:r>
              <a:rPr lang="fr-FR" dirty="0"/>
              <a:t>On utilise </a:t>
            </a:r>
            <a:r>
              <a:rPr lang="fr-FR" b="1" dirty="0" err="1"/>
              <a:t>assertEquals</a:t>
            </a:r>
            <a:r>
              <a:rPr lang="fr-FR" dirty="0"/>
              <a:t> pour comparer la valeur passée à </a:t>
            </a:r>
            <a:r>
              <a:rPr lang="fr-FR" b="1" dirty="0" err="1"/>
              <a:t>setNom</a:t>
            </a:r>
            <a:r>
              <a:rPr lang="fr-FR" dirty="0"/>
              <a:t> avec la valeur retournée par </a:t>
            </a:r>
            <a:r>
              <a:rPr lang="fr-FR" b="1" dirty="0" err="1"/>
              <a:t>getNom</a:t>
            </a:r>
            <a:r>
              <a:rPr lang="fr-FR" dirty="0"/>
              <a:t>.</a:t>
            </a:r>
          </a:p>
          <a:p>
            <a:r>
              <a:rPr lang="fr-FR" dirty="0"/>
              <a:t>Si les deux valeurs sont identiques, le test passe.</a:t>
            </a:r>
          </a:p>
        </p:txBody>
      </p:sp>
      <p:sp>
        <p:nvSpPr>
          <p:cNvPr id="4" name="Espace réservé du numéro de diapositive 3"/>
          <p:cNvSpPr>
            <a:spLocks noGrp="1"/>
          </p:cNvSpPr>
          <p:nvPr>
            <p:ph type="sldNum" sz="quarter" idx="5"/>
          </p:nvPr>
        </p:nvSpPr>
        <p:spPr/>
        <p:txBody>
          <a:bodyPr/>
          <a:lstStyle/>
          <a:p>
            <a:fld id="{5E261592-67D3-4505-B6A0-0DE6770E6AF4}" type="slidenum">
              <a:rPr lang="fr-FR" smtClean="0"/>
              <a:t>47</a:t>
            </a:fld>
            <a:endParaRPr lang="fr-FR"/>
          </a:p>
        </p:txBody>
      </p:sp>
    </p:spTree>
    <p:extLst>
      <p:ext uri="{BB962C8B-B14F-4D97-AF65-F5344CB8AC3E}">
        <p14:creationId xmlns:p14="http://schemas.microsoft.com/office/powerpoint/2010/main" val="32165852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C’est pour tester les routes, la navigation</a:t>
            </a:r>
          </a:p>
          <a:p>
            <a:r>
              <a:rPr lang="fr-FR" dirty="0"/>
              <a:t>permet de tester si le texte contenu dans un élément HTML correspond à une valeur attendue</a:t>
            </a:r>
          </a:p>
          <a:p>
            <a:endParaRPr lang="fr-FR" dirty="0"/>
          </a:p>
          <a:p>
            <a:endParaRPr lang="fr-FR" dirty="0"/>
          </a:p>
        </p:txBody>
      </p:sp>
      <p:sp>
        <p:nvSpPr>
          <p:cNvPr id="4" name="Espace réservé du numéro de diapositive 3"/>
          <p:cNvSpPr>
            <a:spLocks noGrp="1"/>
          </p:cNvSpPr>
          <p:nvPr>
            <p:ph type="sldNum" sz="quarter" idx="5"/>
          </p:nvPr>
        </p:nvSpPr>
        <p:spPr/>
        <p:txBody>
          <a:bodyPr/>
          <a:lstStyle/>
          <a:p>
            <a:fld id="{5E261592-67D3-4505-B6A0-0DE6770E6AF4}" type="slidenum">
              <a:rPr lang="fr-FR" smtClean="0"/>
              <a:t>48</a:t>
            </a:fld>
            <a:endParaRPr lang="fr-FR"/>
          </a:p>
        </p:txBody>
      </p:sp>
    </p:spTree>
    <p:extLst>
      <p:ext uri="{BB962C8B-B14F-4D97-AF65-F5344CB8AC3E}">
        <p14:creationId xmlns:p14="http://schemas.microsoft.com/office/powerpoint/2010/main" val="62208151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94250E-2411-623C-487E-C0D801DBBE42}"/>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F81699D8-6FF6-135A-38C6-A370C47FBADA}"/>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CC71E749-3EBB-3AAB-A7C3-ED66E563A48E}"/>
              </a:ext>
            </a:extLst>
          </p:cNvPr>
          <p:cNvSpPr>
            <a:spLocks noGrp="1"/>
          </p:cNvSpPr>
          <p:nvPr>
            <p:ph type="body" idx="1"/>
          </p:nvPr>
        </p:nvSpPr>
        <p:spPr/>
        <p:txBody>
          <a:bodyPr/>
          <a:lstStyle/>
          <a:p>
            <a:r>
              <a:rPr lang="fr-FR" dirty="0"/>
              <a:t>C’est pour tester les routes, la navigation</a:t>
            </a:r>
          </a:p>
          <a:p>
            <a:r>
              <a:rPr lang="fr-FR" dirty="0"/>
              <a:t>permet de tester si le texte contenu dans un élément HTML correspond à une valeur attendue</a:t>
            </a:r>
          </a:p>
          <a:p>
            <a:endParaRPr lang="fr-FR" dirty="0"/>
          </a:p>
          <a:p>
            <a:endParaRPr lang="fr-FR" dirty="0"/>
          </a:p>
        </p:txBody>
      </p:sp>
      <p:sp>
        <p:nvSpPr>
          <p:cNvPr id="4" name="Espace réservé du numéro de diapositive 3">
            <a:extLst>
              <a:ext uri="{FF2B5EF4-FFF2-40B4-BE49-F238E27FC236}">
                <a16:creationId xmlns:a16="http://schemas.microsoft.com/office/drawing/2014/main" id="{D76D8EF6-5385-BD6A-7C45-AED28230695C}"/>
              </a:ext>
            </a:extLst>
          </p:cNvPr>
          <p:cNvSpPr>
            <a:spLocks noGrp="1"/>
          </p:cNvSpPr>
          <p:nvPr>
            <p:ph type="sldNum" sz="quarter" idx="5"/>
          </p:nvPr>
        </p:nvSpPr>
        <p:spPr/>
        <p:txBody>
          <a:bodyPr/>
          <a:lstStyle/>
          <a:p>
            <a:fld id="{5E261592-67D3-4505-B6A0-0DE6770E6AF4}" type="slidenum">
              <a:rPr lang="fr-FR" smtClean="0"/>
              <a:t>49</a:t>
            </a:fld>
            <a:endParaRPr lang="fr-FR"/>
          </a:p>
        </p:txBody>
      </p:sp>
    </p:spTree>
    <p:extLst>
      <p:ext uri="{BB962C8B-B14F-4D97-AF65-F5344CB8AC3E}">
        <p14:creationId xmlns:p14="http://schemas.microsoft.com/office/powerpoint/2010/main" val="424650798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A93D43-7594-5192-29DB-D47531990B58}"/>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4ECC86A3-4F08-5334-0180-62E16E5F8FD7}"/>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FCC665E4-F095-EB98-01B7-F7DE359E88E4}"/>
              </a:ext>
            </a:extLst>
          </p:cNvPr>
          <p:cNvSpPr>
            <a:spLocks noGrp="1"/>
          </p:cNvSpPr>
          <p:nvPr>
            <p:ph type="body" idx="1"/>
          </p:nvPr>
        </p:nvSpPr>
        <p:spPr/>
        <p:txBody>
          <a:bodyPr/>
          <a:lstStyle/>
          <a:p>
            <a:r>
              <a:rPr lang="fr-FR" dirty="0"/>
              <a:t>C’est pour tester les routes, la navigation</a:t>
            </a:r>
          </a:p>
          <a:p>
            <a:r>
              <a:rPr lang="fr-FR" dirty="0"/>
              <a:t>permet de tester si le texte contenu dans un élément HTML correspond à une valeur attendue</a:t>
            </a:r>
          </a:p>
          <a:p>
            <a:endParaRPr lang="fr-FR" dirty="0"/>
          </a:p>
          <a:p>
            <a:endParaRPr lang="fr-FR" dirty="0"/>
          </a:p>
        </p:txBody>
      </p:sp>
      <p:sp>
        <p:nvSpPr>
          <p:cNvPr id="4" name="Espace réservé du numéro de diapositive 3">
            <a:extLst>
              <a:ext uri="{FF2B5EF4-FFF2-40B4-BE49-F238E27FC236}">
                <a16:creationId xmlns:a16="http://schemas.microsoft.com/office/drawing/2014/main" id="{B78BB68B-C23F-728E-FB4D-0E1F0531BB57}"/>
              </a:ext>
            </a:extLst>
          </p:cNvPr>
          <p:cNvSpPr>
            <a:spLocks noGrp="1"/>
          </p:cNvSpPr>
          <p:nvPr>
            <p:ph type="sldNum" sz="quarter" idx="5"/>
          </p:nvPr>
        </p:nvSpPr>
        <p:spPr/>
        <p:txBody>
          <a:bodyPr/>
          <a:lstStyle/>
          <a:p>
            <a:fld id="{5E261592-67D3-4505-B6A0-0DE6770E6AF4}" type="slidenum">
              <a:rPr lang="fr-FR" smtClean="0"/>
              <a:t>50</a:t>
            </a:fld>
            <a:endParaRPr lang="fr-FR"/>
          </a:p>
        </p:txBody>
      </p:sp>
    </p:spTree>
    <p:extLst>
      <p:ext uri="{BB962C8B-B14F-4D97-AF65-F5344CB8AC3E}">
        <p14:creationId xmlns:p14="http://schemas.microsoft.com/office/powerpoint/2010/main" val="268297114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C332D2-4246-2FBF-2A9A-3012F95983E3}"/>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3BA36F51-C1B9-7079-962B-8935BFBD0757}"/>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DE476945-C4F6-B8FB-C2A6-87D00C999FD9}"/>
              </a:ext>
            </a:extLst>
          </p:cNvPr>
          <p:cNvSpPr>
            <a:spLocks noGrp="1"/>
          </p:cNvSpPr>
          <p:nvPr>
            <p:ph type="body" idx="1"/>
          </p:nvPr>
        </p:nvSpPr>
        <p:spPr/>
        <p:txBody>
          <a:bodyPr/>
          <a:lstStyle/>
          <a:p>
            <a:r>
              <a:rPr lang="fr-FR" dirty="0"/>
              <a:t>C’est pour tester les routes, la navigation</a:t>
            </a:r>
          </a:p>
          <a:p>
            <a:r>
              <a:rPr lang="fr-FR" dirty="0"/>
              <a:t>permet de tester si le texte contenu dans un élément HTML correspond à une valeur attendue</a:t>
            </a:r>
          </a:p>
          <a:p>
            <a:endParaRPr lang="fr-FR" dirty="0"/>
          </a:p>
          <a:p>
            <a:endParaRPr lang="fr-FR" dirty="0"/>
          </a:p>
        </p:txBody>
      </p:sp>
      <p:sp>
        <p:nvSpPr>
          <p:cNvPr id="4" name="Espace réservé du numéro de diapositive 3">
            <a:extLst>
              <a:ext uri="{FF2B5EF4-FFF2-40B4-BE49-F238E27FC236}">
                <a16:creationId xmlns:a16="http://schemas.microsoft.com/office/drawing/2014/main" id="{72528376-7BB7-5088-B9B5-771A161DD3E4}"/>
              </a:ext>
            </a:extLst>
          </p:cNvPr>
          <p:cNvSpPr>
            <a:spLocks noGrp="1"/>
          </p:cNvSpPr>
          <p:nvPr>
            <p:ph type="sldNum" sz="quarter" idx="5"/>
          </p:nvPr>
        </p:nvSpPr>
        <p:spPr/>
        <p:txBody>
          <a:bodyPr/>
          <a:lstStyle/>
          <a:p>
            <a:fld id="{5E261592-67D3-4505-B6A0-0DE6770E6AF4}" type="slidenum">
              <a:rPr lang="fr-FR" smtClean="0"/>
              <a:t>51</a:t>
            </a:fld>
            <a:endParaRPr lang="fr-FR"/>
          </a:p>
        </p:txBody>
      </p:sp>
    </p:spTree>
    <p:extLst>
      <p:ext uri="{BB962C8B-B14F-4D97-AF65-F5344CB8AC3E}">
        <p14:creationId xmlns:p14="http://schemas.microsoft.com/office/powerpoint/2010/main" val="16969673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D71273-86DA-EF8A-FA8A-85BBADC5C80B}"/>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8F525D49-8D6B-B904-0A29-A76F99BCD24A}"/>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6C80B36B-BB54-C64E-0FA6-301CA40C87C4}"/>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t>Mais tout d’abord, je tiens à vous présenter les personas de mon projet</a:t>
            </a:r>
          </a:p>
          <a:p>
            <a:endParaRPr lang="fr-FR" dirty="0"/>
          </a:p>
        </p:txBody>
      </p:sp>
      <p:sp>
        <p:nvSpPr>
          <p:cNvPr id="4" name="Espace réservé du numéro de diapositive 3">
            <a:extLst>
              <a:ext uri="{FF2B5EF4-FFF2-40B4-BE49-F238E27FC236}">
                <a16:creationId xmlns:a16="http://schemas.microsoft.com/office/drawing/2014/main" id="{FEB4F147-32F3-FA41-87AC-DE50282F4B27}"/>
              </a:ext>
            </a:extLst>
          </p:cNvPr>
          <p:cNvSpPr>
            <a:spLocks noGrp="1"/>
          </p:cNvSpPr>
          <p:nvPr>
            <p:ph type="sldNum" sz="quarter" idx="5"/>
          </p:nvPr>
        </p:nvSpPr>
        <p:spPr/>
        <p:txBody>
          <a:bodyPr/>
          <a:lstStyle/>
          <a:p>
            <a:fld id="{5E261592-67D3-4505-B6A0-0DE6770E6AF4}" type="slidenum">
              <a:rPr lang="fr-FR" smtClean="0"/>
              <a:t>5</a:t>
            </a:fld>
            <a:endParaRPr lang="fr-FR"/>
          </a:p>
        </p:txBody>
      </p:sp>
    </p:spTree>
    <p:extLst>
      <p:ext uri="{BB962C8B-B14F-4D97-AF65-F5344CB8AC3E}">
        <p14:creationId xmlns:p14="http://schemas.microsoft.com/office/powerpoint/2010/main" val="324404194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Suite à la validation des tests unitaires et fonctionnels, je suis passé à l’étape de déploiement</a:t>
            </a:r>
            <a:br>
              <a:rPr lang="fr-FR" dirty="0"/>
            </a:br>
            <a:r>
              <a:rPr lang="fr-FR" dirty="0"/>
              <a:t>J’ai décidé d’héberger mon projet directement sur un serveur </a:t>
            </a:r>
            <a:r>
              <a:rPr lang="fr-FR" dirty="0" err="1"/>
              <a:t>ubuntu</a:t>
            </a:r>
            <a:r>
              <a:rPr lang="fr-FR" dirty="0"/>
              <a:t> à mon domicile</a:t>
            </a:r>
          </a:p>
          <a:p>
            <a:r>
              <a:rPr lang="fr-FR" dirty="0"/>
              <a:t>J’ai installé donc PHP, Apache, et </a:t>
            </a:r>
            <a:r>
              <a:rPr lang="fr-FR" dirty="0" err="1"/>
              <a:t>mariaDB</a:t>
            </a:r>
            <a:br>
              <a:rPr lang="fr-FR" dirty="0"/>
            </a:br>
            <a:r>
              <a:rPr lang="fr-FR" dirty="0"/>
              <a:t>J’ai aussi installé Jenkins pour la partie CI/CD</a:t>
            </a:r>
          </a:p>
          <a:p>
            <a:r>
              <a:rPr lang="fr-FR" dirty="0"/>
              <a:t>Et le code de l’application a été mis sur </a:t>
            </a:r>
            <a:r>
              <a:rPr lang="fr-FR" dirty="0" err="1"/>
              <a:t>github</a:t>
            </a:r>
            <a:r>
              <a:rPr lang="fr-FR" dirty="0"/>
              <a:t> en public</a:t>
            </a:r>
          </a:p>
          <a:p>
            <a:endParaRPr lang="fr-FR" dirty="0"/>
          </a:p>
        </p:txBody>
      </p:sp>
      <p:sp>
        <p:nvSpPr>
          <p:cNvPr id="4" name="Espace réservé du numéro de diapositive 3"/>
          <p:cNvSpPr>
            <a:spLocks noGrp="1"/>
          </p:cNvSpPr>
          <p:nvPr>
            <p:ph type="sldNum" sz="quarter" idx="5"/>
          </p:nvPr>
        </p:nvSpPr>
        <p:spPr/>
        <p:txBody>
          <a:bodyPr/>
          <a:lstStyle/>
          <a:p>
            <a:fld id="{5E261592-67D3-4505-B6A0-0DE6770E6AF4}" type="slidenum">
              <a:rPr lang="fr-FR" smtClean="0"/>
              <a:t>52</a:t>
            </a:fld>
            <a:endParaRPr lang="fr-FR"/>
          </a:p>
        </p:txBody>
      </p:sp>
    </p:spTree>
    <p:extLst>
      <p:ext uri="{BB962C8B-B14F-4D97-AF65-F5344CB8AC3E}">
        <p14:creationId xmlns:p14="http://schemas.microsoft.com/office/powerpoint/2010/main" val="181476647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J’ai ensuite configuré un pipeline Jenkins qui va se connecter au repos git, récupère le code </a:t>
            </a:r>
          </a:p>
        </p:txBody>
      </p:sp>
      <p:sp>
        <p:nvSpPr>
          <p:cNvPr id="4" name="Espace réservé du numéro de diapositive 3"/>
          <p:cNvSpPr>
            <a:spLocks noGrp="1"/>
          </p:cNvSpPr>
          <p:nvPr>
            <p:ph type="sldNum" sz="quarter" idx="5"/>
          </p:nvPr>
        </p:nvSpPr>
        <p:spPr/>
        <p:txBody>
          <a:bodyPr/>
          <a:lstStyle/>
          <a:p>
            <a:fld id="{5E261592-67D3-4505-B6A0-0DE6770E6AF4}" type="slidenum">
              <a:rPr lang="fr-FR" smtClean="0"/>
              <a:t>53</a:t>
            </a:fld>
            <a:endParaRPr lang="fr-FR"/>
          </a:p>
        </p:txBody>
      </p:sp>
    </p:spTree>
    <p:extLst>
      <p:ext uri="{BB962C8B-B14F-4D97-AF65-F5344CB8AC3E}">
        <p14:creationId xmlns:p14="http://schemas.microsoft.com/office/powerpoint/2010/main" val="273001782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J’ai ensuite configuré un pipeline Jenkins qui va se connecter au repos git, récupère le code </a:t>
            </a:r>
          </a:p>
          <a:p>
            <a:pPr>
              <a:lnSpc>
                <a:spcPts val="1425"/>
              </a:lnSpc>
            </a:pPr>
            <a:r>
              <a:rPr lang="fr-FR" b="0" dirty="0">
                <a:solidFill>
                  <a:srgbClr val="6A9955"/>
                </a:solidFill>
                <a:effectLst/>
                <a:latin typeface="Consolas" panose="020B0609020204030204" pitchFamily="49" charset="0"/>
              </a:rPr>
              <a:t>3. Les secrets sont configurer dans Jenkins</a:t>
            </a:r>
          </a:p>
          <a:p>
            <a:pPr>
              <a:lnSpc>
                <a:spcPts val="1425"/>
              </a:lnSpc>
            </a:pPr>
            <a:r>
              <a:rPr lang="fr-FR" b="0" dirty="0">
                <a:solidFill>
                  <a:srgbClr val="6A9955"/>
                </a:solidFill>
                <a:effectLst/>
                <a:latin typeface="Consolas" panose="020B0609020204030204" pitchFamily="49" charset="0"/>
              </a:rPr>
              <a:t>5. Pour créer le dossier assets avec les fichier </a:t>
            </a:r>
            <a:r>
              <a:rPr lang="fr-FR" b="0" dirty="0" err="1">
                <a:solidFill>
                  <a:srgbClr val="6A9955"/>
                </a:solidFill>
                <a:effectLst/>
                <a:latin typeface="Consolas" panose="020B0609020204030204" pitchFamily="49" charset="0"/>
              </a:rPr>
              <a:t>js</a:t>
            </a:r>
            <a:r>
              <a:rPr lang="fr-FR" b="0" dirty="0">
                <a:solidFill>
                  <a:srgbClr val="6A9955"/>
                </a:solidFill>
                <a:effectLst/>
                <a:latin typeface="Consolas" panose="020B0609020204030204" pitchFamily="49" charset="0"/>
              </a:rPr>
              <a:t> et </a:t>
            </a:r>
            <a:r>
              <a:rPr lang="fr-FR" b="0" dirty="0" err="1">
                <a:solidFill>
                  <a:srgbClr val="6A9955"/>
                </a:solidFill>
                <a:effectLst/>
                <a:latin typeface="Consolas" panose="020B0609020204030204" pitchFamily="49" charset="0"/>
              </a:rPr>
              <a:t>css</a:t>
            </a:r>
            <a:endParaRPr lang="fr-FR" b="0" dirty="0">
              <a:solidFill>
                <a:srgbClr val="CCCCCC"/>
              </a:solidFill>
              <a:effectLst/>
              <a:latin typeface="Consolas" panose="020B0609020204030204" pitchFamily="49" charset="0"/>
            </a:endParaRPr>
          </a:p>
          <a:p>
            <a:endParaRPr lang="fr-FR" dirty="0"/>
          </a:p>
        </p:txBody>
      </p:sp>
      <p:sp>
        <p:nvSpPr>
          <p:cNvPr id="4" name="Espace réservé du numéro de diapositive 3"/>
          <p:cNvSpPr>
            <a:spLocks noGrp="1"/>
          </p:cNvSpPr>
          <p:nvPr>
            <p:ph type="sldNum" sz="quarter" idx="5"/>
          </p:nvPr>
        </p:nvSpPr>
        <p:spPr/>
        <p:txBody>
          <a:bodyPr/>
          <a:lstStyle/>
          <a:p>
            <a:fld id="{5E261592-67D3-4505-B6A0-0DE6770E6AF4}" type="slidenum">
              <a:rPr lang="fr-FR" smtClean="0"/>
              <a:t>54</a:t>
            </a:fld>
            <a:endParaRPr lang="fr-FR"/>
          </a:p>
        </p:txBody>
      </p:sp>
    </p:spTree>
    <p:extLst>
      <p:ext uri="{BB962C8B-B14F-4D97-AF65-F5344CB8AC3E}">
        <p14:creationId xmlns:p14="http://schemas.microsoft.com/office/powerpoint/2010/main" val="228767425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J’ai lancé le </a:t>
            </a:r>
            <a:r>
              <a:rPr lang="fr-FR" dirty="0" err="1"/>
              <a:t>build</a:t>
            </a:r>
            <a:r>
              <a:rPr lang="fr-FR" dirty="0"/>
              <a:t> dans Jenkins et le site a été déployer correctement</a:t>
            </a:r>
          </a:p>
        </p:txBody>
      </p:sp>
      <p:sp>
        <p:nvSpPr>
          <p:cNvPr id="4" name="Espace réservé du numéro de diapositive 3"/>
          <p:cNvSpPr>
            <a:spLocks noGrp="1"/>
          </p:cNvSpPr>
          <p:nvPr>
            <p:ph type="sldNum" sz="quarter" idx="5"/>
          </p:nvPr>
        </p:nvSpPr>
        <p:spPr/>
        <p:txBody>
          <a:bodyPr/>
          <a:lstStyle/>
          <a:p>
            <a:fld id="{5E261592-67D3-4505-B6A0-0DE6770E6AF4}" type="slidenum">
              <a:rPr lang="fr-FR" smtClean="0"/>
              <a:t>55</a:t>
            </a:fld>
            <a:endParaRPr lang="fr-FR"/>
          </a:p>
        </p:txBody>
      </p:sp>
    </p:spTree>
    <p:extLst>
      <p:ext uri="{BB962C8B-B14F-4D97-AF65-F5344CB8AC3E}">
        <p14:creationId xmlns:p14="http://schemas.microsoft.com/office/powerpoint/2010/main" val="240654676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Comme le site fonctionnait, j’ai décidé de configurer le </a:t>
            </a:r>
            <a:r>
              <a:rPr lang="fr-FR" dirty="0" err="1"/>
              <a:t>ssl</a:t>
            </a:r>
            <a:r>
              <a:rPr lang="fr-FR" dirty="0"/>
              <a:t> a l’aide de </a:t>
            </a:r>
            <a:r>
              <a:rPr lang="fr-FR" dirty="0" err="1"/>
              <a:t>let’s</a:t>
            </a:r>
            <a:r>
              <a:rPr lang="fr-FR" dirty="0"/>
              <a:t> </a:t>
            </a:r>
            <a:r>
              <a:rPr lang="fr-FR" dirty="0" err="1"/>
              <a:t>encrypt</a:t>
            </a:r>
            <a:r>
              <a:rPr lang="fr-FR" dirty="0"/>
              <a:t> pour le certificat public de mon domaine: deliceketo.sytes.net</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Fourni par No-IP.com</a:t>
            </a:r>
          </a:p>
          <a:p>
            <a:endParaRPr lang="fr-FR" dirty="0"/>
          </a:p>
        </p:txBody>
      </p:sp>
      <p:sp>
        <p:nvSpPr>
          <p:cNvPr id="4" name="Espace réservé du numéro de diapositive 3"/>
          <p:cNvSpPr>
            <a:spLocks noGrp="1"/>
          </p:cNvSpPr>
          <p:nvPr>
            <p:ph type="sldNum" sz="quarter" idx="5"/>
          </p:nvPr>
        </p:nvSpPr>
        <p:spPr/>
        <p:txBody>
          <a:bodyPr/>
          <a:lstStyle/>
          <a:p>
            <a:fld id="{5E261592-67D3-4505-B6A0-0DE6770E6AF4}" type="slidenum">
              <a:rPr lang="fr-FR" smtClean="0"/>
              <a:t>56</a:t>
            </a:fld>
            <a:endParaRPr lang="fr-FR"/>
          </a:p>
        </p:txBody>
      </p:sp>
    </p:spTree>
    <p:extLst>
      <p:ext uri="{BB962C8B-B14F-4D97-AF65-F5344CB8AC3E}">
        <p14:creationId xmlns:p14="http://schemas.microsoft.com/office/powerpoint/2010/main" val="133315418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J’aimerai créer un blog pour permettre aux utilisateurs d’échanger entre eux, donner des conseils. Une communauté active</a:t>
            </a:r>
          </a:p>
          <a:p>
            <a:r>
              <a:rPr lang="fr-FR" dirty="0"/>
              <a:t>Je dois activer les interactions dans le site, système de like et nombre de vue; chose que je n’ai pas pu faire</a:t>
            </a:r>
          </a:p>
          <a:p>
            <a:r>
              <a:rPr lang="fr-FR" dirty="0"/>
              <a:t>Je dois aussi mettre une pagination</a:t>
            </a:r>
          </a:p>
        </p:txBody>
      </p:sp>
      <p:sp>
        <p:nvSpPr>
          <p:cNvPr id="4" name="Espace réservé du numéro de diapositive 3"/>
          <p:cNvSpPr>
            <a:spLocks noGrp="1"/>
          </p:cNvSpPr>
          <p:nvPr>
            <p:ph type="sldNum" sz="quarter" idx="5"/>
          </p:nvPr>
        </p:nvSpPr>
        <p:spPr/>
        <p:txBody>
          <a:bodyPr/>
          <a:lstStyle/>
          <a:p>
            <a:fld id="{5E261592-67D3-4505-B6A0-0DE6770E6AF4}" type="slidenum">
              <a:rPr lang="fr-FR" smtClean="0"/>
              <a:t>57</a:t>
            </a:fld>
            <a:endParaRPr lang="fr-FR"/>
          </a:p>
        </p:txBody>
      </p:sp>
    </p:spTree>
    <p:extLst>
      <p:ext uri="{BB962C8B-B14F-4D97-AF65-F5344CB8AC3E}">
        <p14:creationId xmlns:p14="http://schemas.microsoft.com/office/powerpoint/2010/main" val="374282274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5E261592-67D3-4505-B6A0-0DE6770E6AF4}" type="slidenum">
              <a:rPr lang="fr-FR" smtClean="0"/>
              <a:t>58</a:t>
            </a:fld>
            <a:endParaRPr lang="fr-FR"/>
          </a:p>
        </p:txBody>
      </p:sp>
    </p:spTree>
    <p:extLst>
      <p:ext uri="{BB962C8B-B14F-4D97-AF65-F5344CB8AC3E}">
        <p14:creationId xmlns:p14="http://schemas.microsoft.com/office/powerpoint/2010/main" val="33223916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656D51-9082-6285-B63C-B64C167A0E18}"/>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6ACD38FD-3078-5F73-4C14-CDC40263E7D8}"/>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74398E70-B6A0-8241-7917-A64909F1AA70}"/>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t>Elle veut perdre du poids mais elle a un peu du mal à en perdre, c’est pour ça qu’elle cherche des recettes cétogènes facile et rapide à préparer</a:t>
            </a:r>
          </a:p>
          <a:p>
            <a:endParaRPr lang="fr-FR" dirty="0"/>
          </a:p>
        </p:txBody>
      </p:sp>
      <p:sp>
        <p:nvSpPr>
          <p:cNvPr id="4" name="Espace réservé du numéro de diapositive 3">
            <a:extLst>
              <a:ext uri="{FF2B5EF4-FFF2-40B4-BE49-F238E27FC236}">
                <a16:creationId xmlns:a16="http://schemas.microsoft.com/office/drawing/2014/main" id="{B94C72FE-EE7F-611F-E2E6-0A1B083FB29E}"/>
              </a:ext>
            </a:extLst>
          </p:cNvPr>
          <p:cNvSpPr>
            <a:spLocks noGrp="1"/>
          </p:cNvSpPr>
          <p:nvPr>
            <p:ph type="sldNum" sz="quarter" idx="5"/>
          </p:nvPr>
        </p:nvSpPr>
        <p:spPr/>
        <p:txBody>
          <a:bodyPr/>
          <a:lstStyle/>
          <a:p>
            <a:fld id="{5E261592-67D3-4505-B6A0-0DE6770E6AF4}" type="slidenum">
              <a:rPr lang="fr-FR" smtClean="0"/>
              <a:t>6</a:t>
            </a:fld>
            <a:endParaRPr lang="fr-FR"/>
          </a:p>
        </p:txBody>
      </p:sp>
    </p:spTree>
    <p:extLst>
      <p:ext uri="{BB962C8B-B14F-4D97-AF65-F5344CB8AC3E}">
        <p14:creationId xmlns:p14="http://schemas.microsoft.com/office/powerpoint/2010/main" val="1692356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9072F3-20EF-6972-E13C-F65D70184967}"/>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7F82DF6C-B4CB-F715-1645-D074AF1D92BC}"/>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47EEE21D-5B04-C9E5-2A45-94146E6653D8}"/>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t>Lui, il veut suivre le régime cétogène pour améliorer sa santé et surtout baisser son taux de cholestérol, il cherche des recettes saines qui peut aussi plaire à sa famille</a:t>
            </a:r>
          </a:p>
          <a:p>
            <a:endParaRPr lang="fr-FR" dirty="0"/>
          </a:p>
        </p:txBody>
      </p:sp>
      <p:sp>
        <p:nvSpPr>
          <p:cNvPr id="4" name="Espace réservé du numéro de diapositive 3">
            <a:extLst>
              <a:ext uri="{FF2B5EF4-FFF2-40B4-BE49-F238E27FC236}">
                <a16:creationId xmlns:a16="http://schemas.microsoft.com/office/drawing/2014/main" id="{AFE98BC0-5E4B-D5FD-87F8-61590D8A604A}"/>
              </a:ext>
            </a:extLst>
          </p:cNvPr>
          <p:cNvSpPr>
            <a:spLocks noGrp="1"/>
          </p:cNvSpPr>
          <p:nvPr>
            <p:ph type="sldNum" sz="quarter" idx="5"/>
          </p:nvPr>
        </p:nvSpPr>
        <p:spPr/>
        <p:txBody>
          <a:bodyPr/>
          <a:lstStyle/>
          <a:p>
            <a:fld id="{5E261592-67D3-4505-B6A0-0DE6770E6AF4}" type="slidenum">
              <a:rPr lang="fr-FR" smtClean="0"/>
              <a:t>7</a:t>
            </a:fld>
            <a:endParaRPr lang="fr-FR"/>
          </a:p>
        </p:txBody>
      </p:sp>
    </p:spTree>
    <p:extLst>
      <p:ext uri="{BB962C8B-B14F-4D97-AF65-F5344CB8AC3E}">
        <p14:creationId xmlns:p14="http://schemas.microsoft.com/office/powerpoint/2010/main" val="13101205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BAC419-ED8E-D875-9051-5FEB42913A48}"/>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2E0C1989-C1AA-94E7-E8BA-7D90083F10F6}"/>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3471EE66-2E1B-07D6-11F0-DC97EF2FB27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t>Son objectif c’est d’éduquer ses clients sur le régime cétogène et aussi de partager ses connaissances et ses recettes, c’est pour ça qu’elle cherche des recettes de source fiable</a:t>
            </a:r>
          </a:p>
          <a:p>
            <a:endParaRPr lang="fr-FR" dirty="0"/>
          </a:p>
        </p:txBody>
      </p:sp>
      <p:sp>
        <p:nvSpPr>
          <p:cNvPr id="4" name="Espace réservé du numéro de diapositive 3">
            <a:extLst>
              <a:ext uri="{FF2B5EF4-FFF2-40B4-BE49-F238E27FC236}">
                <a16:creationId xmlns:a16="http://schemas.microsoft.com/office/drawing/2014/main" id="{3E28B282-C4CC-FC42-6325-22A60FD65D12}"/>
              </a:ext>
            </a:extLst>
          </p:cNvPr>
          <p:cNvSpPr>
            <a:spLocks noGrp="1"/>
          </p:cNvSpPr>
          <p:nvPr>
            <p:ph type="sldNum" sz="quarter" idx="5"/>
          </p:nvPr>
        </p:nvSpPr>
        <p:spPr/>
        <p:txBody>
          <a:bodyPr/>
          <a:lstStyle/>
          <a:p>
            <a:fld id="{5E261592-67D3-4505-B6A0-0DE6770E6AF4}" type="slidenum">
              <a:rPr lang="fr-FR" smtClean="0"/>
              <a:t>8</a:t>
            </a:fld>
            <a:endParaRPr lang="fr-FR"/>
          </a:p>
        </p:txBody>
      </p:sp>
    </p:spTree>
    <p:extLst>
      <p:ext uri="{BB962C8B-B14F-4D97-AF65-F5344CB8AC3E}">
        <p14:creationId xmlns:p14="http://schemas.microsoft.com/office/powerpoint/2010/main" val="22205655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t>Les personas permettent de mieux comprendre les besoins et les comportements de nos utilisateurs cibles. L'analyse approfondie de ces personas aide à concevoir une plateforme adaptée à leurs attentes, en offrant des fonctionnalités personnalisées pour améliorer l'expérience utilisateur.</a:t>
            </a:r>
          </a:p>
          <a:p>
            <a:endParaRPr lang="fr-FR" dirty="0"/>
          </a:p>
        </p:txBody>
      </p:sp>
      <p:sp>
        <p:nvSpPr>
          <p:cNvPr id="4" name="Espace réservé du numéro de diapositive 3"/>
          <p:cNvSpPr>
            <a:spLocks noGrp="1"/>
          </p:cNvSpPr>
          <p:nvPr>
            <p:ph type="sldNum" sz="quarter" idx="5"/>
          </p:nvPr>
        </p:nvSpPr>
        <p:spPr/>
        <p:txBody>
          <a:bodyPr/>
          <a:lstStyle/>
          <a:p>
            <a:fld id="{5E261592-67D3-4505-B6A0-0DE6770E6AF4}" type="slidenum">
              <a:rPr lang="fr-FR" smtClean="0"/>
              <a:t>9</a:t>
            </a:fld>
            <a:endParaRPr lang="fr-FR"/>
          </a:p>
        </p:txBody>
      </p:sp>
    </p:spTree>
    <p:extLst>
      <p:ext uri="{BB962C8B-B14F-4D97-AF65-F5344CB8AC3E}">
        <p14:creationId xmlns:p14="http://schemas.microsoft.com/office/powerpoint/2010/main" val="5036842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fr-FR"/>
              <a:t>Modifiez le style du titre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a:t>Modifiez le style des sous-titres du masque</a:t>
            </a:r>
            <a:endParaRPr lang="en-US" dirty="0"/>
          </a:p>
        </p:txBody>
      </p:sp>
      <p:sp>
        <p:nvSpPr>
          <p:cNvPr id="4" name="Date Placeholder 3"/>
          <p:cNvSpPr>
            <a:spLocks noGrp="1"/>
          </p:cNvSpPr>
          <p:nvPr>
            <p:ph type="dt" sz="half" idx="10"/>
          </p:nvPr>
        </p:nvSpPr>
        <p:spPr/>
        <p:txBody>
          <a:bodyPr/>
          <a:lstStyle/>
          <a:p>
            <a:fld id="{DC6BA774-386C-4CD2-A34C-0E15B7E6CC91}" type="datetimeFigureOut">
              <a:rPr lang="fr-FR" smtClean="0"/>
              <a:t>13/03/2025</a:t>
            </a:fld>
            <a:endParaRPr lang="fr-FR"/>
          </a:p>
        </p:txBody>
      </p:sp>
      <p:sp>
        <p:nvSpPr>
          <p:cNvPr id="5" name="Footer Placeholder 4"/>
          <p:cNvSpPr>
            <a:spLocks noGrp="1"/>
          </p:cNvSpPr>
          <p:nvPr>
            <p:ph type="ftr" sz="quarter" idx="11"/>
          </p:nvPr>
        </p:nvSpPr>
        <p:spPr/>
        <p:txBody>
          <a:bodyPr/>
          <a:lstStyle/>
          <a:p>
            <a:endParaRPr lang="fr-FR"/>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CEEC3663-595D-42F2-8BDD-E00258D9EF7F}" type="slidenum">
              <a:rPr lang="fr-FR" smtClean="0"/>
              <a:t>‹N°›</a:t>
            </a:fld>
            <a:endParaRPr lang="fr-FR"/>
          </a:p>
        </p:txBody>
      </p:sp>
    </p:spTree>
    <p:extLst>
      <p:ext uri="{BB962C8B-B14F-4D97-AF65-F5344CB8AC3E}">
        <p14:creationId xmlns:p14="http://schemas.microsoft.com/office/powerpoint/2010/main" val="10116581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re et légende">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fr-FR"/>
              <a:t>Modifiez le style du titre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DC6BA774-386C-4CD2-A34C-0E15B7E6CC91}" type="datetimeFigureOut">
              <a:rPr lang="fr-FR" smtClean="0"/>
              <a:t>13/03/2025</a:t>
            </a:fld>
            <a:endParaRPr lang="fr-FR"/>
          </a:p>
        </p:txBody>
      </p:sp>
      <p:sp>
        <p:nvSpPr>
          <p:cNvPr id="5" name="Footer Placeholder 4"/>
          <p:cNvSpPr>
            <a:spLocks noGrp="1"/>
          </p:cNvSpPr>
          <p:nvPr>
            <p:ph type="ftr" sz="quarter" idx="11"/>
          </p:nvPr>
        </p:nvSpPr>
        <p:spPr/>
        <p:txBody>
          <a:bodyPr/>
          <a:lstStyle/>
          <a:p>
            <a:endParaRPr lang="fr-FR"/>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CEEC3663-595D-42F2-8BDD-E00258D9EF7F}" type="slidenum">
              <a:rPr lang="fr-FR" smtClean="0"/>
              <a:t>‹N°›</a:t>
            </a:fld>
            <a:endParaRPr lang="fr-FR"/>
          </a:p>
        </p:txBody>
      </p:sp>
    </p:spTree>
    <p:extLst>
      <p:ext uri="{BB962C8B-B14F-4D97-AF65-F5344CB8AC3E}">
        <p14:creationId xmlns:p14="http://schemas.microsoft.com/office/powerpoint/2010/main" val="21167043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itation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fr-FR"/>
              <a:t>Modifiez le style du titre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fr-FR"/>
              <a:t>Cliquez pour modifier les styles du texte du masque</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DC6BA774-386C-4CD2-A34C-0E15B7E6CC91}" type="datetimeFigureOut">
              <a:rPr lang="fr-FR" smtClean="0"/>
              <a:t>13/03/2025</a:t>
            </a:fld>
            <a:endParaRPr lang="fr-FR"/>
          </a:p>
        </p:txBody>
      </p:sp>
      <p:sp>
        <p:nvSpPr>
          <p:cNvPr id="5" name="Footer Placeholder 4"/>
          <p:cNvSpPr>
            <a:spLocks noGrp="1"/>
          </p:cNvSpPr>
          <p:nvPr>
            <p:ph type="ftr" sz="quarter" idx="11"/>
          </p:nvPr>
        </p:nvSpPr>
        <p:spPr/>
        <p:txBody>
          <a:bodyPr/>
          <a:lstStyle/>
          <a:p>
            <a:endParaRPr lang="fr-FR"/>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CEEC3663-595D-42F2-8BDD-E00258D9EF7F}" type="slidenum">
              <a:rPr lang="fr-FR" smtClean="0"/>
              <a:t>‹N°›</a:t>
            </a:fld>
            <a:endParaRPr lang="fr-FR"/>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78111998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arte nom">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fr-FR"/>
              <a:t>Modifiez le style du titre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fr-FR"/>
              <a:t>Cliquez pour modifier les styles du texte du masque</a:t>
            </a:r>
          </a:p>
        </p:txBody>
      </p:sp>
      <p:sp>
        <p:nvSpPr>
          <p:cNvPr id="5" name="Date Placeholder 4"/>
          <p:cNvSpPr>
            <a:spLocks noGrp="1"/>
          </p:cNvSpPr>
          <p:nvPr>
            <p:ph type="dt" sz="half" idx="10"/>
          </p:nvPr>
        </p:nvSpPr>
        <p:spPr/>
        <p:txBody>
          <a:bodyPr/>
          <a:lstStyle/>
          <a:p>
            <a:fld id="{DC6BA774-386C-4CD2-A34C-0E15B7E6CC91}" type="datetimeFigureOut">
              <a:rPr lang="fr-FR" smtClean="0"/>
              <a:t>13/03/2025</a:t>
            </a:fld>
            <a:endParaRPr lang="fr-FR"/>
          </a:p>
        </p:txBody>
      </p:sp>
      <p:sp>
        <p:nvSpPr>
          <p:cNvPr id="6" name="Footer Placeholder 5"/>
          <p:cNvSpPr>
            <a:spLocks noGrp="1"/>
          </p:cNvSpPr>
          <p:nvPr>
            <p:ph type="ftr" sz="quarter" idx="11"/>
          </p:nvPr>
        </p:nvSpPr>
        <p:spPr/>
        <p:txBody>
          <a:bodyPr/>
          <a:lstStyle/>
          <a:p>
            <a:endParaRPr lang="fr-FR"/>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CEEC3663-595D-42F2-8BDD-E00258D9EF7F}" type="slidenum">
              <a:rPr lang="fr-FR" smtClean="0"/>
              <a:t>‹N°›</a:t>
            </a:fld>
            <a:endParaRPr lang="fr-FR"/>
          </a:p>
        </p:txBody>
      </p:sp>
    </p:spTree>
    <p:extLst>
      <p:ext uri="{BB962C8B-B14F-4D97-AF65-F5344CB8AC3E}">
        <p14:creationId xmlns:p14="http://schemas.microsoft.com/office/powerpoint/2010/main" val="236145175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arte nom citation">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fr-FR"/>
              <a:t>Modifiez le style du titre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fr-FR"/>
              <a:t>Cliquez pour modifier les styles du texte du masque</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fr-FR"/>
              <a:t>Cliquez pour modifier les styles du texte du masque</a:t>
            </a:r>
          </a:p>
        </p:txBody>
      </p:sp>
      <p:sp>
        <p:nvSpPr>
          <p:cNvPr id="5" name="Date Placeholder 4"/>
          <p:cNvSpPr>
            <a:spLocks noGrp="1"/>
          </p:cNvSpPr>
          <p:nvPr>
            <p:ph type="dt" sz="half" idx="10"/>
          </p:nvPr>
        </p:nvSpPr>
        <p:spPr/>
        <p:txBody>
          <a:bodyPr/>
          <a:lstStyle/>
          <a:p>
            <a:fld id="{DC6BA774-386C-4CD2-A34C-0E15B7E6CC91}" type="datetimeFigureOut">
              <a:rPr lang="fr-FR" smtClean="0"/>
              <a:t>13/03/2025</a:t>
            </a:fld>
            <a:endParaRPr lang="fr-FR"/>
          </a:p>
        </p:txBody>
      </p:sp>
      <p:sp>
        <p:nvSpPr>
          <p:cNvPr id="6" name="Footer Placeholder 5"/>
          <p:cNvSpPr>
            <a:spLocks noGrp="1"/>
          </p:cNvSpPr>
          <p:nvPr>
            <p:ph type="ftr" sz="quarter" idx="11"/>
          </p:nvPr>
        </p:nvSpPr>
        <p:spPr/>
        <p:txBody>
          <a:bodyPr/>
          <a:lstStyle/>
          <a:p>
            <a:endParaRPr lang="fr-FR"/>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CEEC3663-595D-42F2-8BDD-E00258D9EF7F}" type="slidenum">
              <a:rPr lang="fr-FR" smtClean="0"/>
              <a:t>‹N°›</a:t>
            </a:fld>
            <a:endParaRPr lang="fr-FR"/>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1337226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Vrai ou faux">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fr-FR"/>
              <a:t>Modifiez le style du titre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fr-FR"/>
              <a:t>Cliquez pour modifier les styles du texte du masque</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fr-FR"/>
              <a:t>Cliquez pour modifier les styles du texte du masque</a:t>
            </a:r>
          </a:p>
        </p:txBody>
      </p:sp>
      <p:sp>
        <p:nvSpPr>
          <p:cNvPr id="5" name="Date Placeholder 4"/>
          <p:cNvSpPr>
            <a:spLocks noGrp="1"/>
          </p:cNvSpPr>
          <p:nvPr>
            <p:ph type="dt" sz="half" idx="10"/>
          </p:nvPr>
        </p:nvSpPr>
        <p:spPr/>
        <p:txBody>
          <a:bodyPr/>
          <a:lstStyle/>
          <a:p>
            <a:fld id="{DC6BA774-386C-4CD2-A34C-0E15B7E6CC91}" type="datetimeFigureOut">
              <a:rPr lang="fr-FR" smtClean="0"/>
              <a:t>13/03/2025</a:t>
            </a:fld>
            <a:endParaRPr lang="fr-FR"/>
          </a:p>
        </p:txBody>
      </p:sp>
      <p:sp>
        <p:nvSpPr>
          <p:cNvPr id="6" name="Footer Placeholder 5"/>
          <p:cNvSpPr>
            <a:spLocks noGrp="1"/>
          </p:cNvSpPr>
          <p:nvPr>
            <p:ph type="ftr" sz="quarter" idx="11"/>
          </p:nvPr>
        </p:nvSpPr>
        <p:spPr/>
        <p:txBody>
          <a:bodyPr/>
          <a:lstStyle/>
          <a:p>
            <a:endParaRPr lang="fr-FR"/>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CEEC3663-595D-42F2-8BDD-E00258D9EF7F}" type="slidenum">
              <a:rPr lang="fr-FR" smtClean="0"/>
              <a:t>‹N°›</a:t>
            </a:fld>
            <a:endParaRPr lang="fr-FR"/>
          </a:p>
        </p:txBody>
      </p:sp>
    </p:spTree>
    <p:extLst>
      <p:ext uri="{BB962C8B-B14F-4D97-AF65-F5344CB8AC3E}">
        <p14:creationId xmlns:p14="http://schemas.microsoft.com/office/powerpoint/2010/main" val="145617399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Vertical Text Placeholder 2"/>
          <p:cNvSpPr>
            <a:spLocks noGrp="1"/>
          </p:cNvSpPr>
          <p:nvPr>
            <p:ph type="body" orient="vert" idx="1"/>
          </p:nvPr>
        </p:nvSpPr>
        <p:spPr/>
        <p:txBody>
          <a:bodyPr vert="eaVert" ancho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DC6BA774-386C-4CD2-A34C-0E15B7E6CC91}" type="datetimeFigureOut">
              <a:rPr lang="fr-FR" smtClean="0"/>
              <a:t>13/03/2025</a:t>
            </a:fld>
            <a:endParaRPr lang="fr-FR"/>
          </a:p>
        </p:txBody>
      </p:sp>
      <p:sp>
        <p:nvSpPr>
          <p:cNvPr id="5" name="Footer Placeholder 4"/>
          <p:cNvSpPr>
            <a:spLocks noGrp="1"/>
          </p:cNvSpPr>
          <p:nvPr>
            <p:ph type="ftr" sz="quarter" idx="11"/>
          </p:nvPr>
        </p:nvSpPr>
        <p:spPr/>
        <p:txBody>
          <a:bodyPr/>
          <a:lstStyle/>
          <a:p>
            <a:endParaRPr lang="fr-FR"/>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CEEC3663-595D-42F2-8BDD-E00258D9EF7F}" type="slidenum">
              <a:rPr lang="fr-FR" smtClean="0"/>
              <a:t>‹N°›</a:t>
            </a:fld>
            <a:endParaRPr lang="fr-FR"/>
          </a:p>
        </p:txBody>
      </p:sp>
    </p:spTree>
    <p:extLst>
      <p:ext uri="{BB962C8B-B14F-4D97-AF65-F5344CB8AC3E}">
        <p14:creationId xmlns:p14="http://schemas.microsoft.com/office/powerpoint/2010/main" val="308560205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fr-FR"/>
              <a:t>Modifiez le style du titre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DC6BA774-386C-4CD2-A34C-0E15B7E6CC91}" type="datetimeFigureOut">
              <a:rPr lang="fr-FR" smtClean="0"/>
              <a:t>13/03/2025</a:t>
            </a:fld>
            <a:endParaRPr lang="fr-FR"/>
          </a:p>
        </p:txBody>
      </p:sp>
      <p:sp>
        <p:nvSpPr>
          <p:cNvPr id="5" name="Footer Placeholder 4"/>
          <p:cNvSpPr>
            <a:spLocks noGrp="1"/>
          </p:cNvSpPr>
          <p:nvPr>
            <p:ph type="ftr" sz="quarter" idx="11"/>
          </p:nvPr>
        </p:nvSpPr>
        <p:spPr/>
        <p:txBody>
          <a:bodyPr/>
          <a:lstStyle/>
          <a:p>
            <a:endParaRPr lang="fr-FR"/>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CEEC3663-595D-42F2-8BDD-E00258D9EF7F}" type="slidenum">
              <a:rPr lang="fr-FR" smtClean="0"/>
              <a:t>‹N°›</a:t>
            </a:fld>
            <a:endParaRPr lang="fr-FR"/>
          </a:p>
        </p:txBody>
      </p:sp>
    </p:spTree>
    <p:extLst>
      <p:ext uri="{BB962C8B-B14F-4D97-AF65-F5344CB8AC3E}">
        <p14:creationId xmlns:p14="http://schemas.microsoft.com/office/powerpoint/2010/main" val="2219171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fr-FR"/>
              <a:t>Modifiez le style du titre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DC6BA774-386C-4CD2-A34C-0E15B7E6CC91}" type="datetimeFigureOut">
              <a:rPr lang="fr-FR" smtClean="0"/>
              <a:t>13/03/2025</a:t>
            </a:fld>
            <a:endParaRPr lang="fr-FR"/>
          </a:p>
        </p:txBody>
      </p:sp>
      <p:sp>
        <p:nvSpPr>
          <p:cNvPr id="5" name="Footer Placeholder 4"/>
          <p:cNvSpPr>
            <a:spLocks noGrp="1"/>
          </p:cNvSpPr>
          <p:nvPr>
            <p:ph type="ftr" sz="quarter" idx="11"/>
          </p:nvPr>
        </p:nvSpPr>
        <p:spPr/>
        <p:txBody>
          <a:bodyPr/>
          <a:lstStyle/>
          <a:p>
            <a:endParaRPr lang="fr-FR"/>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CEEC3663-595D-42F2-8BDD-E00258D9EF7F}" type="slidenum">
              <a:rPr lang="fr-FR" smtClean="0"/>
              <a:t>‹N°›</a:t>
            </a:fld>
            <a:endParaRPr lang="fr-FR"/>
          </a:p>
        </p:txBody>
      </p:sp>
    </p:spTree>
    <p:extLst>
      <p:ext uri="{BB962C8B-B14F-4D97-AF65-F5344CB8AC3E}">
        <p14:creationId xmlns:p14="http://schemas.microsoft.com/office/powerpoint/2010/main" val="12214602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fr-FR"/>
              <a:t>Modifiez le style du titre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DC6BA774-386C-4CD2-A34C-0E15B7E6CC91}" type="datetimeFigureOut">
              <a:rPr lang="fr-FR" smtClean="0"/>
              <a:t>13/03/2025</a:t>
            </a:fld>
            <a:endParaRPr lang="fr-FR"/>
          </a:p>
        </p:txBody>
      </p:sp>
      <p:sp>
        <p:nvSpPr>
          <p:cNvPr id="5" name="Footer Placeholder 4"/>
          <p:cNvSpPr>
            <a:spLocks noGrp="1"/>
          </p:cNvSpPr>
          <p:nvPr>
            <p:ph type="ftr" sz="quarter" idx="11"/>
          </p:nvPr>
        </p:nvSpPr>
        <p:spPr/>
        <p:txBody>
          <a:bodyPr/>
          <a:lstStyle/>
          <a:p>
            <a:endParaRPr lang="fr-FR"/>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CEEC3663-595D-42F2-8BDD-E00258D9EF7F}" type="slidenum">
              <a:rPr lang="fr-FR" smtClean="0"/>
              <a:t>‹N°›</a:t>
            </a:fld>
            <a:endParaRPr lang="fr-FR"/>
          </a:p>
        </p:txBody>
      </p:sp>
    </p:spTree>
    <p:extLst>
      <p:ext uri="{BB962C8B-B14F-4D97-AF65-F5344CB8AC3E}">
        <p14:creationId xmlns:p14="http://schemas.microsoft.com/office/powerpoint/2010/main" val="22210606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Date Placeholder 4"/>
          <p:cNvSpPr>
            <a:spLocks noGrp="1"/>
          </p:cNvSpPr>
          <p:nvPr>
            <p:ph type="dt" sz="half" idx="10"/>
          </p:nvPr>
        </p:nvSpPr>
        <p:spPr/>
        <p:txBody>
          <a:bodyPr/>
          <a:lstStyle/>
          <a:p>
            <a:fld id="{DC6BA774-386C-4CD2-A34C-0E15B7E6CC91}" type="datetimeFigureOut">
              <a:rPr lang="fr-FR" smtClean="0"/>
              <a:t>13/03/2025</a:t>
            </a:fld>
            <a:endParaRPr lang="fr-FR"/>
          </a:p>
        </p:txBody>
      </p:sp>
      <p:sp>
        <p:nvSpPr>
          <p:cNvPr id="6" name="Footer Placeholder 5"/>
          <p:cNvSpPr>
            <a:spLocks noGrp="1"/>
          </p:cNvSpPr>
          <p:nvPr>
            <p:ph type="ftr" sz="quarter" idx="11"/>
          </p:nvPr>
        </p:nvSpPr>
        <p:spPr/>
        <p:txBody>
          <a:bodyPr/>
          <a:lstStyle/>
          <a:p>
            <a:endParaRPr lang="fr-FR"/>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CEEC3663-595D-42F2-8BDD-E00258D9EF7F}" type="slidenum">
              <a:rPr lang="fr-FR" smtClean="0"/>
              <a:t>‹N°›</a:t>
            </a:fld>
            <a:endParaRPr lang="fr-FR"/>
          </a:p>
        </p:txBody>
      </p:sp>
    </p:spTree>
    <p:extLst>
      <p:ext uri="{BB962C8B-B14F-4D97-AF65-F5344CB8AC3E}">
        <p14:creationId xmlns:p14="http://schemas.microsoft.com/office/powerpoint/2010/main" val="3632593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fr-FR"/>
              <a:t>Modifiez le style du titre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Date Placeholder 6"/>
          <p:cNvSpPr>
            <a:spLocks noGrp="1"/>
          </p:cNvSpPr>
          <p:nvPr>
            <p:ph type="dt" sz="half" idx="10"/>
          </p:nvPr>
        </p:nvSpPr>
        <p:spPr/>
        <p:txBody>
          <a:bodyPr/>
          <a:lstStyle/>
          <a:p>
            <a:fld id="{DC6BA774-386C-4CD2-A34C-0E15B7E6CC91}" type="datetimeFigureOut">
              <a:rPr lang="fr-FR" smtClean="0"/>
              <a:t>13/03/2025</a:t>
            </a:fld>
            <a:endParaRPr lang="fr-FR"/>
          </a:p>
        </p:txBody>
      </p:sp>
      <p:sp>
        <p:nvSpPr>
          <p:cNvPr id="8" name="Footer Placeholder 7"/>
          <p:cNvSpPr>
            <a:spLocks noGrp="1"/>
          </p:cNvSpPr>
          <p:nvPr>
            <p:ph type="ftr" sz="quarter" idx="11"/>
          </p:nvPr>
        </p:nvSpPr>
        <p:spPr/>
        <p:txBody>
          <a:bodyPr/>
          <a:lstStyle/>
          <a:p>
            <a:endParaRPr lang="fr-FR"/>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CEEC3663-595D-42F2-8BDD-E00258D9EF7F}" type="slidenum">
              <a:rPr lang="fr-FR" smtClean="0"/>
              <a:t>‹N°›</a:t>
            </a:fld>
            <a:endParaRPr lang="fr-FR"/>
          </a:p>
        </p:txBody>
      </p:sp>
    </p:spTree>
    <p:extLst>
      <p:ext uri="{BB962C8B-B14F-4D97-AF65-F5344CB8AC3E}">
        <p14:creationId xmlns:p14="http://schemas.microsoft.com/office/powerpoint/2010/main" val="37057632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Date Placeholder 2"/>
          <p:cNvSpPr>
            <a:spLocks noGrp="1"/>
          </p:cNvSpPr>
          <p:nvPr>
            <p:ph type="dt" sz="half" idx="10"/>
          </p:nvPr>
        </p:nvSpPr>
        <p:spPr/>
        <p:txBody>
          <a:bodyPr/>
          <a:lstStyle/>
          <a:p>
            <a:fld id="{DC6BA774-386C-4CD2-A34C-0E15B7E6CC91}" type="datetimeFigureOut">
              <a:rPr lang="fr-FR" smtClean="0"/>
              <a:t>13/03/2025</a:t>
            </a:fld>
            <a:endParaRPr lang="fr-FR"/>
          </a:p>
        </p:txBody>
      </p:sp>
      <p:sp>
        <p:nvSpPr>
          <p:cNvPr id="4" name="Footer Placeholder 3"/>
          <p:cNvSpPr>
            <a:spLocks noGrp="1"/>
          </p:cNvSpPr>
          <p:nvPr>
            <p:ph type="ftr" sz="quarter" idx="11"/>
          </p:nvPr>
        </p:nvSpPr>
        <p:spPr/>
        <p:txBody>
          <a:bodyPr/>
          <a:lstStyle/>
          <a:p>
            <a:endParaRPr lang="fr-FR"/>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CEEC3663-595D-42F2-8BDD-E00258D9EF7F}" type="slidenum">
              <a:rPr lang="fr-FR" smtClean="0"/>
              <a:t>‹N°›</a:t>
            </a:fld>
            <a:endParaRPr lang="fr-FR"/>
          </a:p>
        </p:txBody>
      </p:sp>
    </p:spTree>
    <p:extLst>
      <p:ext uri="{BB962C8B-B14F-4D97-AF65-F5344CB8AC3E}">
        <p14:creationId xmlns:p14="http://schemas.microsoft.com/office/powerpoint/2010/main" val="29072169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C6BA774-386C-4CD2-A34C-0E15B7E6CC91}" type="datetimeFigureOut">
              <a:rPr lang="fr-FR" smtClean="0"/>
              <a:t>13/03/2025</a:t>
            </a:fld>
            <a:endParaRPr lang="fr-FR"/>
          </a:p>
        </p:txBody>
      </p:sp>
      <p:sp>
        <p:nvSpPr>
          <p:cNvPr id="3" name="Footer Placeholder 2"/>
          <p:cNvSpPr>
            <a:spLocks noGrp="1"/>
          </p:cNvSpPr>
          <p:nvPr>
            <p:ph type="ftr" sz="quarter" idx="11"/>
          </p:nvPr>
        </p:nvSpPr>
        <p:spPr/>
        <p:txBody>
          <a:bodyPr/>
          <a:lstStyle/>
          <a:p>
            <a:endParaRPr lang="fr-FR"/>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CEEC3663-595D-42F2-8BDD-E00258D9EF7F}" type="slidenum">
              <a:rPr lang="fr-FR" smtClean="0"/>
              <a:t>‹N°›</a:t>
            </a:fld>
            <a:endParaRPr lang="fr-FR"/>
          </a:p>
        </p:txBody>
      </p:sp>
    </p:spTree>
    <p:extLst>
      <p:ext uri="{BB962C8B-B14F-4D97-AF65-F5344CB8AC3E}">
        <p14:creationId xmlns:p14="http://schemas.microsoft.com/office/powerpoint/2010/main" val="7831580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fr-FR"/>
              <a:t>Modifiez le style du titre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DC6BA774-386C-4CD2-A34C-0E15B7E6CC91}" type="datetimeFigureOut">
              <a:rPr lang="fr-FR" smtClean="0"/>
              <a:t>13/03/2025</a:t>
            </a:fld>
            <a:endParaRPr lang="fr-FR"/>
          </a:p>
        </p:txBody>
      </p:sp>
      <p:sp>
        <p:nvSpPr>
          <p:cNvPr id="6" name="Footer Placeholder 5"/>
          <p:cNvSpPr>
            <a:spLocks noGrp="1"/>
          </p:cNvSpPr>
          <p:nvPr>
            <p:ph type="ftr" sz="quarter" idx="11"/>
          </p:nvPr>
        </p:nvSpPr>
        <p:spPr/>
        <p:txBody>
          <a:bodyPr/>
          <a:lstStyle/>
          <a:p>
            <a:endParaRPr lang="fr-FR"/>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CEEC3663-595D-42F2-8BDD-E00258D9EF7F}" type="slidenum">
              <a:rPr lang="fr-FR" smtClean="0"/>
              <a:t>‹N°›</a:t>
            </a:fld>
            <a:endParaRPr lang="fr-FR"/>
          </a:p>
        </p:txBody>
      </p:sp>
    </p:spTree>
    <p:extLst>
      <p:ext uri="{BB962C8B-B14F-4D97-AF65-F5344CB8AC3E}">
        <p14:creationId xmlns:p14="http://schemas.microsoft.com/office/powerpoint/2010/main" val="20158179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fr-FR"/>
              <a:t>Modifiez le style du titre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DC6BA774-386C-4CD2-A34C-0E15B7E6CC91}" type="datetimeFigureOut">
              <a:rPr lang="fr-FR" smtClean="0"/>
              <a:t>13/03/2025</a:t>
            </a:fld>
            <a:endParaRPr lang="fr-FR"/>
          </a:p>
        </p:txBody>
      </p:sp>
      <p:sp>
        <p:nvSpPr>
          <p:cNvPr id="6" name="Footer Placeholder 5"/>
          <p:cNvSpPr>
            <a:spLocks noGrp="1"/>
          </p:cNvSpPr>
          <p:nvPr>
            <p:ph type="ftr" sz="quarter" idx="11"/>
          </p:nvPr>
        </p:nvSpPr>
        <p:spPr/>
        <p:txBody>
          <a:bodyPr/>
          <a:lstStyle/>
          <a:p>
            <a:endParaRPr lang="fr-FR"/>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CEEC3663-595D-42F2-8BDD-E00258D9EF7F}" type="slidenum">
              <a:rPr lang="fr-FR" smtClean="0"/>
              <a:t>‹N°›</a:t>
            </a:fld>
            <a:endParaRPr lang="fr-FR"/>
          </a:p>
        </p:txBody>
      </p:sp>
    </p:spTree>
    <p:extLst>
      <p:ext uri="{BB962C8B-B14F-4D97-AF65-F5344CB8AC3E}">
        <p14:creationId xmlns:p14="http://schemas.microsoft.com/office/powerpoint/2010/main" val="32532971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a:solidFill>
            <a:schemeClr val="accent1">
              <a:lumMod val="75000"/>
              <a:alpha val="40000"/>
            </a:schemeClr>
          </a:solidFill>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grp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grp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grp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grp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grp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grp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grp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grp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grp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grp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grp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grpFill/>
            <a:ln>
              <a:noFill/>
            </a:ln>
          </p:spPr>
        </p:sp>
      </p:grpSp>
      <p:grpSp>
        <p:nvGrpSpPr>
          <p:cNvPr id="10" name="Group 9"/>
          <p:cNvGrpSpPr/>
          <p:nvPr/>
        </p:nvGrpSpPr>
        <p:grpSpPr>
          <a:xfrm>
            <a:off x="27221" y="-30"/>
            <a:ext cx="2356674" cy="6853283"/>
            <a:chOff x="6627813" y="195452"/>
            <a:chExt cx="1952625" cy="5678299"/>
          </a:xfrm>
          <a:solidFill>
            <a:schemeClr val="accent1"/>
          </a:solidFill>
        </p:grpSpPr>
        <p:sp>
          <p:nvSpPr>
            <p:cNvPr id="11" name="Freeform 27"/>
            <p:cNvSpPr/>
            <p:nvPr/>
          </p:nvSpPr>
          <p:spPr bwMode="auto">
            <a:xfrm>
              <a:off x="6627813" y="195452"/>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grp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grp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grp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grp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grp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grp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grp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grp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grp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grp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grp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grpFill/>
            <a:ln>
              <a:noFill/>
            </a:ln>
          </p:spPr>
        </p:sp>
      </p:grpSp>
      <p:sp>
        <p:nvSpPr>
          <p:cNvPr id="7" name="Rectangle 6"/>
          <p:cNvSpPr/>
          <p:nvPr/>
        </p:nvSpPr>
        <p:spPr>
          <a:xfrm>
            <a:off x="0" y="0"/>
            <a:ext cx="182880"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fr-FR"/>
              <a:t>Modifiez le style du titre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DC6BA774-386C-4CD2-A34C-0E15B7E6CC91}" type="datetimeFigureOut">
              <a:rPr lang="fr-FR" smtClean="0"/>
              <a:t>13/03/2025</a:t>
            </a:fld>
            <a:endParaRPr lang="fr-FR"/>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fr-FR"/>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CEEC3663-595D-42F2-8BDD-E00258D9EF7F}" type="slidenum">
              <a:rPr lang="fr-FR" smtClean="0"/>
              <a:t>‹N°›</a:t>
            </a:fld>
            <a:endParaRPr lang="fr-FR"/>
          </a:p>
        </p:txBody>
      </p:sp>
    </p:spTree>
    <p:extLst>
      <p:ext uri="{BB962C8B-B14F-4D97-AF65-F5344CB8AC3E}">
        <p14:creationId xmlns:p14="http://schemas.microsoft.com/office/powerpoint/2010/main" val="2552100281"/>
      </p:ext>
    </p:extLst>
  </p:cSld>
  <p:clrMap bg1="dk1" tx1="lt1" bg2="dk2" tx2="lt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 id="2147483701" r:id="rId12"/>
    <p:sldLayoutId id="2147483702" r:id="rId13"/>
    <p:sldLayoutId id="2147483703" r:id="rId14"/>
    <p:sldLayoutId id="2147483704" r:id="rId15"/>
    <p:sldLayoutId id="2147483705"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8.png"/><Relationship Id="rId7"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hyperlink" Target="https://pixabay.com/en/recipe-label-icon-symbol-spoon-575434/" TargetMode="External"/><Relationship Id="rId5" Type="http://schemas.openxmlformats.org/officeDocument/2006/relationships/image" Target="../media/image10.png"/><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8" Type="http://schemas.openxmlformats.org/officeDocument/2006/relationships/hyperlink" Target="https://methoden.forum-seniorenarbeit.de/2020/12/technik-verstehen-lernen/" TargetMode="External"/><Relationship Id="rId3" Type="http://schemas.openxmlformats.org/officeDocument/2006/relationships/image" Target="../media/image13.png"/><Relationship Id="rId7"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4.xml"/><Relationship Id="rId6" Type="http://schemas.openxmlformats.org/officeDocument/2006/relationships/hyperlink" Target="https://www.flickr.com/photos/60525373@N08/48227528662" TargetMode="External"/><Relationship Id="rId5" Type="http://schemas.openxmlformats.org/officeDocument/2006/relationships/image" Target="../media/image14.jpg"/><Relationship Id="rId4" Type="http://schemas.openxmlformats.org/officeDocument/2006/relationships/hyperlink" Target="https://pixabay.com/en/man-working-what-to-do-311326/" TargetMode="External"/></Relationships>
</file>

<file path=ppt/slides/_rels/slide16.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5.png"/><Relationship Id="rId3" Type="http://schemas.openxmlformats.org/officeDocument/2006/relationships/image" Target="../media/image16.png"/><Relationship Id="rId7" Type="http://schemas.openxmlformats.org/officeDocument/2006/relationships/image" Target="../media/image20.png"/><Relationship Id="rId12" Type="http://schemas.openxmlformats.org/officeDocument/2006/relationships/image" Target="../media/image24.png"/><Relationship Id="rId17" Type="http://schemas.openxmlformats.org/officeDocument/2006/relationships/hyperlink" Target="https://starbeamrainbowlabs.com/code/phpatomgenerator/" TargetMode="External"/><Relationship Id="rId2" Type="http://schemas.openxmlformats.org/officeDocument/2006/relationships/notesSlide" Target="../notesSlides/notesSlide16.xml"/><Relationship Id="rId16" Type="http://schemas.openxmlformats.org/officeDocument/2006/relationships/image" Target="../media/image27.png"/><Relationship Id="rId1" Type="http://schemas.openxmlformats.org/officeDocument/2006/relationships/slideLayout" Target="../slideLayouts/slideLayout7.xml"/><Relationship Id="rId6" Type="http://schemas.openxmlformats.org/officeDocument/2006/relationships/image" Target="../media/image19.png"/><Relationship Id="rId11" Type="http://schemas.openxmlformats.org/officeDocument/2006/relationships/image" Target="../media/image23.png"/><Relationship Id="rId5" Type="http://schemas.openxmlformats.org/officeDocument/2006/relationships/image" Target="../media/image18.png"/><Relationship Id="rId15" Type="http://schemas.openxmlformats.org/officeDocument/2006/relationships/hyperlink" Target="https://aaronsaray.com/2011/testing-protected-and-private-attributes-and-methods-using-phpunit/" TargetMode="External"/><Relationship Id="rId10" Type="http://schemas.openxmlformats.org/officeDocument/2006/relationships/image" Target="../media/image22.png"/><Relationship Id="rId4" Type="http://schemas.openxmlformats.org/officeDocument/2006/relationships/image" Target="../media/image17.png"/><Relationship Id="rId9" Type="http://schemas.openxmlformats.org/officeDocument/2006/relationships/hyperlink" Target="https://damiandeluca.com.ar/ventajas-de-elegir-angular" TargetMode="External"/><Relationship Id="rId14" Type="http://schemas.openxmlformats.org/officeDocument/2006/relationships/image" Target="../media/image26.jpg"/></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3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3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52.svg"/><Relationship Id="rId5" Type="http://schemas.openxmlformats.org/officeDocument/2006/relationships/image" Target="../media/image51.png"/><Relationship Id="rId4" Type="http://schemas.openxmlformats.org/officeDocument/2006/relationships/image" Target="../media/image50.svg"/></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4.jpeg"/><Relationship Id="rId4" Type="http://schemas.openxmlformats.org/officeDocument/2006/relationships/hyperlink" Target="http://australecreations.com/carte-bonheur-partage/"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1.xml"/><Relationship Id="rId1" Type="http://schemas.openxmlformats.org/officeDocument/2006/relationships/slideLayout" Target="../slideLayouts/slideLayout7.xml"/><Relationship Id="rId5" Type="http://schemas.openxmlformats.org/officeDocument/2006/relationships/image" Target="../media/image58.png"/><Relationship Id="rId4" Type="http://schemas.openxmlformats.org/officeDocument/2006/relationships/image" Target="../media/image57.png"/></Relationships>
</file>

<file path=ppt/slides/_rels/slide4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jp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8" Type="http://schemas.openxmlformats.org/officeDocument/2006/relationships/hyperlink" Target="https://www.enfaseterminal.com/2020/04/instalar-servidor-base-de-datos-mariadb.html" TargetMode="External"/><Relationship Id="rId13" Type="http://schemas.openxmlformats.org/officeDocument/2006/relationships/image" Target="../media/image70.png"/><Relationship Id="rId3" Type="http://schemas.openxmlformats.org/officeDocument/2006/relationships/image" Target="../media/image64.png"/><Relationship Id="rId7" Type="http://schemas.openxmlformats.org/officeDocument/2006/relationships/image" Target="../media/image66.jpg"/><Relationship Id="rId12" Type="http://schemas.openxmlformats.org/officeDocument/2006/relationships/image" Target="../media/image69.svg"/><Relationship Id="rId2" Type="http://schemas.openxmlformats.org/officeDocument/2006/relationships/notesSlide" Target="../notesSlides/notesSlide50.xml"/><Relationship Id="rId16" Type="http://schemas.openxmlformats.org/officeDocument/2006/relationships/hyperlink" Target="https://commons.wikimedia.org/wiki/File:PHP-logo.svg" TargetMode="External"/><Relationship Id="rId1" Type="http://schemas.openxmlformats.org/officeDocument/2006/relationships/slideLayout" Target="../slideLayouts/slideLayout7.xml"/><Relationship Id="rId6" Type="http://schemas.openxmlformats.org/officeDocument/2006/relationships/hyperlink" Target="https://skobk.in/category/pc/linux-pc/" TargetMode="External"/><Relationship Id="rId11" Type="http://schemas.openxmlformats.org/officeDocument/2006/relationships/image" Target="../media/image68.png"/><Relationship Id="rId5" Type="http://schemas.openxmlformats.org/officeDocument/2006/relationships/image" Target="../media/image65.png"/><Relationship Id="rId15" Type="http://schemas.openxmlformats.org/officeDocument/2006/relationships/image" Target="../media/image71.png"/><Relationship Id="rId10" Type="http://schemas.openxmlformats.org/officeDocument/2006/relationships/hyperlink" Target="https://jpadfield.github.io/simple-site/index.html" TargetMode="External"/><Relationship Id="rId4" Type="http://schemas.openxmlformats.org/officeDocument/2006/relationships/hyperlink" Target="https://blog.keliweb.it/2015/07/alcuni-consigli-utili-per-la-protezione-del-web-server-apache/" TargetMode="External"/><Relationship Id="rId9" Type="http://schemas.openxmlformats.org/officeDocument/2006/relationships/image" Target="../media/image67.png"/><Relationship Id="rId14" Type="http://schemas.openxmlformats.org/officeDocument/2006/relationships/hyperlink" Target="https://www.deviantart.com/windytheplaneh/art/with-speedvideo-Ubuntu-logo-vector-1-599350984" TargetMode="External"/></Relationships>
</file>

<file path=ppt/slides/_rels/slide5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image" Target="../media/image73.png"/><Relationship Id="rId7" Type="http://schemas.openxmlformats.org/officeDocument/2006/relationships/image" Target="../media/image77.png"/><Relationship Id="rId2" Type="http://schemas.openxmlformats.org/officeDocument/2006/relationships/notesSlide" Target="../notesSlides/notesSlide52.xml"/><Relationship Id="rId1" Type="http://schemas.openxmlformats.org/officeDocument/2006/relationships/slideLayout" Target="../slideLayouts/slideLayout7.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 Id="rId9" Type="http://schemas.openxmlformats.org/officeDocument/2006/relationships/image" Target="../media/image79.png"/></Relationships>
</file>

<file path=ppt/slides/_rels/slide5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53.xml"/><Relationship Id="rId1" Type="http://schemas.openxmlformats.org/officeDocument/2006/relationships/slideLayout" Target="../slideLayouts/slideLayout7.xml"/><Relationship Id="rId4" Type="http://schemas.openxmlformats.org/officeDocument/2006/relationships/image" Target="../media/image81.png"/></Relationships>
</file>

<file path=ppt/slides/_rels/slide5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54.xml"/><Relationship Id="rId1" Type="http://schemas.openxmlformats.org/officeDocument/2006/relationships/slideLayout" Target="../slideLayouts/slideLayout7.xml"/><Relationship Id="rId5" Type="http://schemas.openxmlformats.org/officeDocument/2006/relationships/image" Target="../media/image83.png"/><Relationship Id="rId4" Type="http://schemas.openxmlformats.org/officeDocument/2006/relationships/hyperlink" Target="https://home-assistant-china.github.io/blog/2015/12/13/setup-encryption-using-lets-encrypt/" TargetMode="Externa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jp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jp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jp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818067" y="1320941"/>
            <a:ext cx="9233262" cy="897611"/>
          </a:xfrm>
          <a:noFill/>
        </p:spPr>
        <p:txBody>
          <a:bodyPr>
            <a:noAutofit/>
          </a:bodyPr>
          <a:lstStyle/>
          <a:p>
            <a:r>
              <a:rPr lang="fr-FR" sz="4400" dirty="0"/>
              <a:t>Projet partage de recette KETO</a:t>
            </a:r>
            <a:endParaRPr sz="4400" dirty="0"/>
          </a:p>
        </p:txBody>
      </p:sp>
      <p:sp>
        <p:nvSpPr>
          <p:cNvPr id="3" name="Subtitle 2"/>
          <p:cNvSpPr>
            <a:spLocks noGrp="1"/>
          </p:cNvSpPr>
          <p:nvPr>
            <p:ph type="subTitle" idx="1"/>
          </p:nvPr>
        </p:nvSpPr>
        <p:spPr>
          <a:xfrm>
            <a:off x="3376797" y="5038380"/>
            <a:ext cx="8306968" cy="997358"/>
          </a:xfrm>
          <a:noFill/>
        </p:spPr>
        <p:txBody>
          <a:bodyPr>
            <a:noAutofit/>
          </a:bodyPr>
          <a:lstStyle/>
          <a:p>
            <a:pPr algn="ctr"/>
            <a:r>
              <a:rPr sz="3200" dirty="0">
                <a:solidFill>
                  <a:schemeClr val="tx1">
                    <a:lumMod val="85000"/>
                    <a:lumOff val="15000"/>
                  </a:schemeClr>
                </a:solidFill>
                <a:latin typeface="+mj-lt"/>
                <a:ea typeface="+mj-ea"/>
                <a:cs typeface="+mj-cs"/>
              </a:rPr>
              <a:t>Present</a:t>
            </a:r>
            <a:r>
              <a:rPr lang="fr-FR" sz="3200" dirty="0">
                <a:solidFill>
                  <a:schemeClr val="tx1">
                    <a:lumMod val="85000"/>
                    <a:lumOff val="15000"/>
                  </a:schemeClr>
                </a:solidFill>
                <a:latin typeface="+mj-lt"/>
                <a:ea typeface="+mj-ea"/>
                <a:cs typeface="+mj-cs"/>
              </a:rPr>
              <a:t>é</a:t>
            </a:r>
            <a:r>
              <a:rPr sz="3200" dirty="0">
                <a:solidFill>
                  <a:schemeClr val="tx1">
                    <a:lumMod val="85000"/>
                    <a:lumOff val="15000"/>
                  </a:schemeClr>
                </a:solidFill>
                <a:latin typeface="+mj-lt"/>
                <a:ea typeface="+mj-ea"/>
                <a:cs typeface="+mj-cs"/>
              </a:rPr>
              <a:t> par </a:t>
            </a:r>
            <a:r>
              <a:rPr lang="fr-FR" sz="3200" dirty="0">
                <a:solidFill>
                  <a:schemeClr val="tx1">
                    <a:lumMod val="85000"/>
                    <a:lumOff val="15000"/>
                  </a:schemeClr>
                </a:solidFill>
                <a:latin typeface="+mj-lt"/>
                <a:ea typeface="+mj-ea"/>
                <a:cs typeface="+mj-cs"/>
              </a:rPr>
              <a:t>RAKOTOMALALA Hasina</a:t>
            </a:r>
          </a:p>
          <a:p>
            <a:pPr algn="ctr"/>
            <a:r>
              <a:rPr lang="fr-FR" sz="3200" dirty="0">
                <a:solidFill>
                  <a:schemeClr val="tx1">
                    <a:lumMod val="85000"/>
                    <a:lumOff val="15000"/>
                  </a:schemeClr>
                </a:solidFill>
                <a:latin typeface="+mj-lt"/>
                <a:ea typeface="+mj-ea"/>
                <a:cs typeface="+mj-cs"/>
              </a:rPr>
              <a:t>Le 09 Janvier 2025</a:t>
            </a:r>
            <a:endParaRPr sz="3200" dirty="0">
              <a:solidFill>
                <a:schemeClr val="tx1">
                  <a:lumMod val="85000"/>
                  <a:lumOff val="15000"/>
                </a:schemeClr>
              </a:solidFill>
              <a:latin typeface="+mj-lt"/>
              <a:ea typeface="+mj-ea"/>
              <a:cs typeface="+mj-cs"/>
            </a:endParaRPr>
          </a:p>
        </p:txBody>
      </p:sp>
      <p:sp>
        <p:nvSpPr>
          <p:cNvPr id="7" name="AutoShape 2">
            <a:extLst>
              <a:ext uri="{FF2B5EF4-FFF2-40B4-BE49-F238E27FC236}">
                <a16:creationId xmlns:a16="http://schemas.microsoft.com/office/drawing/2014/main" id="{A87EB1F5-7AC5-FA32-EB8D-9B88A260FA01}"/>
              </a:ext>
            </a:extLst>
          </p:cNvPr>
          <p:cNvSpPr>
            <a:spLocks noChangeAspect="1" noChangeArrowheads="1"/>
          </p:cNvSpPr>
          <p:nvPr/>
        </p:nvSpPr>
        <p:spPr bwMode="auto">
          <a:xfrm>
            <a:off x="5071730" y="3135312"/>
            <a:ext cx="1662223"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sp>
        <p:nvSpPr>
          <p:cNvPr id="8" name="AutoShape 4">
            <a:extLst>
              <a:ext uri="{FF2B5EF4-FFF2-40B4-BE49-F238E27FC236}">
                <a16:creationId xmlns:a16="http://schemas.microsoft.com/office/drawing/2014/main" id="{9F62D594-1AA6-29D9-F411-10A3A5C58A41}"/>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pic>
        <p:nvPicPr>
          <p:cNvPr id="15" name="Image 14">
            <a:extLst>
              <a:ext uri="{FF2B5EF4-FFF2-40B4-BE49-F238E27FC236}">
                <a16:creationId xmlns:a16="http://schemas.microsoft.com/office/drawing/2014/main" id="{C4B6FCA4-AA96-D00D-FB42-26BFE9B6AA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8479" y="258407"/>
            <a:ext cx="2798318" cy="897611"/>
          </a:xfrm>
          <a:prstGeom prst="rect">
            <a:avLst/>
          </a:prstGeom>
        </p:spPr>
      </p:pic>
      <p:sp>
        <p:nvSpPr>
          <p:cNvPr id="6" name="Title 1">
            <a:extLst>
              <a:ext uri="{FF2B5EF4-FFF2-40B4-BE49-F238E27FC236}">
                <a16:creationId xmlns:a16="http://schemas.microsoft.com/office/drawing/2014/main" id="{EF939231-1529-C4AA-1A7C-8E9A5536C12C}"/>
              </a:ext>
            </a:extLst>
          </p:cNvPr>
          <p:cNvSpPr txBox="1">
            <a:spLocks/>
          </p:cNvSpPr>
          <p:nvPr/>
        </p:nvSpPr>
        <p:spPr>
          <a:xfrm>
            <a:off x="1286210" y="2548398"/>
            <a:ext cx="9233262" cy="1303464"/>
          </a:xfrm>
          <a:prstGeom prst="rect">
            <a:avLst/>
          </a:prstGeom>
          <a:noFill/>
        </p:spPr>
        <p:txBody>
          <a:bodyPr vert="horz" lIns="91440" tIns="45720" rIns="91440" bIns="45720" rtlCol="0" anchor="b">
            <a:noAutofit/>
          </a:bodyPr>
          <a:lstStyle>
            <a:lvl1pPr algn="l" defTabSz="457200" rtl="0" eaLnBrk="1" latinLnBrk="0" hangingPunct="1">
              <a:spcBef>
                <a:spcPct val="0"/>
              </a:spcBef>
              <a:buNone/>
              <a:defRPr sz="54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fr-FR" sz="4400" dirty="0"/>
              <a:t>Concepteur Développeur d’Application</a:t>
            </a:r>
          </a:p>
        </p:txBody>
      </p:sp>
      <p:sp>
        <p:nvSpPr>
          <p:cNvPr id="5" name="Organigramme : Connecteur 4">
            <a:extLst>
              <a:ext uri="{FF2B5EF4-FFF2-40B4-BE49-F238E27FC236}">
                <a16:creationId xmlns:a16="http://schemas.microsoft.com/office/drawing/2014/main" id="{A63E86C1-5A7C-089E-9D23-345A54FDC29C}"/>
              </a:ext>
            </a:extLst>
          </p:cNvPr>
          <p:cNvSpPr/>
          <p:nvPr/>
        </p:nvSpPr>
        <p:spPr>
          <a:xfrm>
            <a:off x="11837170" y="6520311"/>
            <a:ext cx="270331" cy="219919"/>
          </a:xfrm>
          <a:prstGeom prst="flowChartConnector">
            <a:avLst/>
          </a:prstGeom>
          <a:solidFill>
            <a:schemeClr val="tx1"/>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200" b="1" dirty="0">
                <a:solidFill>
                  <a:schemeClr val="bg1"/>
                </a:solidFill>
              </a:rPr>
              <a:t>1</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500"/>
                                        <p:tgtEl>
                                          <p:spTgt spid="6"/>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animEffect transition="in" filter="wipe(left)">
                                      <p:cBhvr>
                                        <p:cTn id="15" dur="500"/>
                                        <p:tgtEl>
                                          <p:spTgt spid="3">
                                            <p:txEl>
                                              <p:pRg st="0" end="0"/>
                                            </p:txEl>
                                          </p:spTgt>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wipe(left)">
                                      <p:cBhvr>
                                        <p:cTn id="19"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6"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D530F3-5535-0842-06C4-31B155373E5B}"/>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8D4B9DA5-59CD-196E-025E-20A3B0EFF17C}"/>
              </a:ext>
            </a:extLst>
          </p:cNvPr>
          <p:cNvSpPr>
            <a:spLocks noGrp="1"/>
          </p:cNvSpPr>
          <p:nvPr>
            <p:ph type="title"/>
          </p:nvPr>
        </p:nvSpPr>
        <p:spPr>
          <a:xfrm>
            <a:off x="838200" y="210456"/>
            <a:ext cx="10515600" cy="941161"/>
          </a:xfrm>
        </p:spPr>
        <p:txBody>
          <a:bodyPr>
            <a:normAutofit fontScale="90000"/>
          </a:bodyPr>
          <a:lstStyle/>
          <a:p>
            <a:pPr algn="ctr"/>
            <a:r>
              <a:rPr lang="fr-FR" sz="6700" b="1" dirty="0">
                <a:solidFill>
                  <a:schemeClr val="tx1"/>
                </a:solidFill>
                <a:latin typeface="Century Gothic" panose="020B0502020202020204" pitchFamily="34" charset="0"/>
                <a:ea typeface="+mn-ea"/>
                <a:cs typeface="+mn-cs"/>
              </a:rPr>
              <a:t>Expression</a:t>
            </a:r>
            <a:r>
              <a:rPr lang="fr-FR" sz="6000" dirty="0"/>
              <a:t> </a:t>
            </a:r>
            <a:r>
              <a:rPr lang="fr-FR" sz="6700" b="1" dirty="0">
                <a:solidFill>
                  <a:schemeClr val="tx1"/>
                </a:solidFill>
                <a:latin typeface="Century Gothic" panose="020B0502020202020204" pitchFamily="34" charset="0"/>
                <a:ea typeface="+mn-ea"/>
                <a:cs typeface="+mn-cs"/>
              </a:rPr>
              <a:t>du</a:t>
            </a:r>
            <a:r>
              <a:rPr lang="fr-FR" sz="6000" dirty="0"/>
              <a:t> </a:t>
            </a:r>
            <a:r>
              <a:rPr lang="fr-FR" sz="6700" b="1" dirty="0">
                <a:solidFill>
                  <a:schemeClr val="tx1"/>
                </a:solidFill>
                <a:latin typeface="Century Gothic" panose="020B0502020202020204" pitchFamily="34" charset="0"/>
                <a:ea typeface="+mn-ea"/>
                <a:cs typeface="+mn-cs"/>
              </a:rPr>
              <a:t>besoin</a:t>
            </a:r>
          </a:p>
        </p:txBody>
      </p:sp>
      <p:sp>
        <p:nvSpPr>
          <p:cNvPr id="8" name="ZoneTexte 7">
            <a:extLst>
              <a:ext uri="{FF2B5EF4-FFF2-40B4-BE49-F238E27FC236}">
                <a16:creationId xmlns:a16="http://schemas.microsoft.com/office/drawing/2014/main" id="{647F7AB3-BF7C-A6EC-F4BD-6D643870C27C}"/>
              </a:ext>
            </a:extLst>
          </p:cNvPr>
          <p:cNvSpPr txBox="1"/>
          <p:nvPr/>
        </p:nvSpPr>
        <p:spPr>
          <a:xfrm>
            <a:off x="3631066" y="2782669"/>
            <a:ext cx="4671472" cy="646331"/>
          </a:xfrm>
          <a:prstGeom prst="rect">
            <a:avLst/>
          </a:prstGeom>
          <a:noFill/>
        </p:spPr>
        <p:txBody>
          <a:bodyPr wrap="none" rtlCol="0">
            <a:spAutoFit/>
          </a:bodyPr>
          <a:lstStyle/>
          <a:p>
            <a:r>
              <a:rPr lang="fr-FR" sz="3600" b="1" dirty="0"/>
              <a:t>Besoins fonctionnels</a:t>
            </a:r>
          </a:p>
        </p:txBody>
      </p:sp>
      <p:sp>
        <p:nvSpPr>
          <p:cNvPr id="4" name="ZoneTexte 3">
            <a:extLst>
              <a:ext uri="{FF2B5EF4-FFF2-40B4-BE49-F238E27FC236}">
                <a16:creationId xmlns:a16="http://schemas.microsoft.com/office/drawing/2014/main" id="{E1345CAD-78A0-EEBB-81CB-42ADE0939591}"/>
              </a:ext>
            </a:extLst>
          </p:cNvPr>
          <p:cNvSpPr txBox="1"/>
          <p:nvPr/>
        </p:nvSpPr>
        <p:spPr>
          <a:xfrm>
            <a:off x="3142060" y="4271963"/>
            <a:ext cx="7211615" cy="646331"/>
          </a:xfrm>
          <a:prstGeom prst="rect">
            <a:avLst/>
          </a:prstGeom>
          <a:noFill/>
        </p:spPr>
        <p:txBody>
          <a:bodyPr wrap="square">
            <a:spAutoFit/>
          </a:bodyPr>
          <a:lstStyle/>
          <a:p>
            <a:r>
              <a:rPr lang="fr-FR" sz="3600" b="1" dirty="0"/>
              <a:t>Besoins non fonctionnels</a:t>
            </a:r>
            <a:endParaRPr lang="fr-FR" sz="3600" dirty="0"/>
          </a:p>
        </p:txBody>
      </p:sp>
      <p:sp>
        <p:nvSpPr>
          <p:cNvPr id="5" name="Organigramme : Connecteur 4">
            <a:extLst>
              <a:ext uri="{FF2B5EF4-FFF2-40B4-BE49-F238E27FC236}">
                <a16:creationId xmlns:a16="http://schemas.microsoft.com/office/drawing/2014/main" id="{E40BC491-FCF0-1053-0380-A5ADF64BD801}"/>
              </a:ext>
            </a:extLst>
          </p:cNvPr>
          <p:cNvSpPr/>
          <p:nvPr/>
        </p:nvSpPr>
        <p:spPr>
          <a:xfrm>
            <a:off x="11531150" y="6497904"/>
            <a:ext cx="553577" cy="277051"/>
          </a:xfrm>
          <a:prstGeom prst="flowChartConnector">
            <a:avLst/>
          </a:prstGeom>
          <a:solidFill>
            <a:schemeClr val="tx1"/>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200" b="1" dirty="0">
                <a:solidFill>
                  <a:schemeClr val="bg1"/>
                </a:solidFill>
              </a:rPr>
              <a:t>10</a:t>
            </a:r>
          </a:p>
        </p:txBody>
      </p:sp>
    </p:spTree>
    <p:extLst>
      <p:ext uri="{BB962C8B-B14F-4D97-AF65-F5344CB8AC3E}">
        <p14:creationId xmlns:p14="http://schemas.microsoft.com/office/powerpoint/2010/main" val="1410322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2" presetClass="entr" presetSubtype="0"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anim calcmode="lin" valueType="num">
                                      <p:cBhvr>
                                        <p:cTn id="13" dur="1000" fill="hold"/>
                                        <p:tgtEl>
                                          <p:spTgt spid="8"/>
                                        </p:tgtEl>
                                        <p:attrNameLst>
                                          <p:attrName>ppt_x</p:attrName>
                                        </p:attrNameLst>
                                      </p:cBhvr>
                                      <p:tavLst>
                                        <p:tav tm="0">
                                          <p:val>
                                            <p:strVal val="#ppt_x"/>
                                          </p:val>
                                        </p:tav>
                                        <p:tav tm="100000">
                                          <p:val>
                                            <p:strVal val="#ppt_x"/>
                                          </p:val>
                                        </p:tav>
                                      </p:tavLst>
                                    </p:anim>
                                    <p:anim calcmode="lin" valueType="num">
                                      <p:cBhvr>
                                        <p:cTn id="14" dur="1000" fill="hold"/>
                                        <p:tgtEl>
                                          <p:spTgt spid="8"/>
                                        </p:tgtEl>
                                        <p:attrNameLst>
                                          <p:attrName>ppt_y</p:attrName>
                                        </p:attrNameLst>
                                      </p:cBhvr>
                                      <p:tavLst>
                                        <p:tav tm="0">
                                          <p:val>
                                            <p:strVal val="#ppt_y+.1"/>
                                          </p:val>
                                        </p:tav>
                                        <p:tav tm="100000">
                                          <p:val>
                                            <p:strVal val="#ppt_y"/>
                                          </p:val>
                                        </p:tav>
                                      </p:tavLst>
                                    </p:anim>
                                  </p:childTnLst>
                                </p:cTn>
                              </p:par>
                            </p:childTnLst>
                          </p:cTn>
                        </p:par>
                        <p:par>
                          <p:cTn id="15" fill="hold">
                            <p:stCondLst>
                              <p:cond delay="1500"/>
                            </p:stCondLst>
                            <p:childTnLst>
                              <p:par>
                                <p:cTn id="16" presetID="47" presetClass="entr" presetSubtype="0" fill="hold" grpId="0" nodeType="after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1000"/>
                                        <p:tgtEl>
                                          <p:spTgt spid="4"/>
                                        </p:tgtEl>
                                      </p:cBhvr>
                                    </p:animEffect>
                                    <p:anim calcmode="lin" valueType="num">
                                      <p:cBhvr>
                                        <p:cTn id="19" dur="1000" fill="hold"/>
                                        <p:tgtEl>
                                          <p:spTgt spid="4"/>
                                        </p:tgtEl>
                                        <p:attrNameLst>
                                          <p:attrName>ppt_x</p:attrName>
                                        </p:attrNameLst>
                                      </p:cBhvr>
                                      <p:tavLst>
                                        <p:tav tm="0">
                                          <p:val>
                                            <p:strVal val="#ppt_x"/>
                                          </p:val>
                                        </p:tav>
                                        <p:tav tm="100000">
                                          <p:val>
                                            <p:strVal val="#ppt_x"/>
                                          </p:val>
                                        </p:tav>
                                      </p:tavLst>
                                    </p:anim>
                                    <p:anim calcmode="lin" valueType="num">
                                      <p:cBhvr>
                                        <p:cTn id="20"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p:bldP spid="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llipse 1">
            <a:extLst>
              <a:ext uri="{FF2B5EF4-FFF2-40B4-BE49-F238E27FC236}">
                <a16:creationId xmlns:a16="http://schemas.microsoft.com/office/drawing/2014/main" id="{A5BCC0EC-CFB3-F50B-628C-D2DBA9DEA0D5}"/>
              </a:ext>
            </a:extLst>
          </p:cNvPr>
          <p:cNvSpPr/>
          <p:nvPr/>
        </p:nvSpPr>
        <p:spPr>
          <a:xfrm rot="6676715">
            <a:off x="1773056" y="2378826"/>
            <a:ext cx="2486210" cy="2625747"/>
          </a:xfrm>
          <a:prstGeom prst="ellipse">
            <a:avLst/>
          </a:prstGeom>
          <a:solidFill>
            <a:schemeClr val="bg1">
              <a:lumMod val="75000"/>
            </a:schemeClr>
          </a:solidFill>
          <a:ln>
            <a:solidFill>
              <a:schemeClr val="bg1">
                <a:lumMod val="75000"/>
              </a:schemeClr>
            </a:solidFill>
          </a:ln>
          <a:scene3d>
            <a:camera prst="orthographicFront"/>
            <a:lightRig rig="threePt" dir="t"/>
          </a:scene3d>
          <a:sp3d>
            <a:bevelT w="165100"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3" name="ZoneTexte 2">
            <a:extLst>
              <a:ext uri="{FF2B5EF4-FFF2-40B4-BE49-F238E27FC236}">
                <a16:creationId xmlns:a16="http://schemas.microsoft.com/office/drawing/2014/main" id="{532D58B2-831A-2F8C-7416-FA238C42452F}"/>
              </a:ext>
            </a:extLst>
          </p:cNvPr>
          <p:cNvSpPr txBox="1"/>
          <p:nvPr/>
        </p:nvSpPr>
        <p:spPr>
          <a:xfrm>
            <a:off x="2050918" y="3219796"/>
            <a:ext cx="2122867" cy="892552"/>
          </a:xfrm>
          <a:prstGeom prst="rect">
            <a:avLst/>
          </a:prstGeom>
          <a:noFill/>
        </p:spPr>
        <p:txBody>
          <a:bodyPr wrap="square" rtlCol="0">
            <a:spAutoFit/>
          </a:bodyPr>
          <a:lstStyle/>
          <a:p>
            <a:pPr algn="ctr"/>
            <a:r>
              <a:rPr lang="fr-FR" sz="2600" b="1" dirty="0"/>
              <a:t>Besoins fonctionnels</a:t>
            </a:r>
          </a:p>
        </p:txBody>
      </p:sp>
      <p:sp>
        <p:nvSpPr>
          <p:cNvPr id="4" name="Arc 3">
            <a:extLst>
              <a:ext uri="{FF2B5EF4-FFF2-40B4-BE49-F238E27FC236}">
                <a16:creationId xmlns:a16="http://schemas.microsoft.com/office/drawing/2014/main" id="{50D02582-305D-7849-3AA0-62A0171D5904}"/>
              </a:ext>
            </a:extLst>
          </p:cNvPr>
          <p:cNvSpPr/>
          <p:nvPr/>
        </p:nvSpPr>
        <p:spPr>
          <a:xfrm>
            <a:off x="1077815" y="1356845"/>
            <a:ext cx="4140000" cy="4356000"/>
          </a:xfrm>
          <a:prstGeom prst="arc">
            <a:avLst>
              <a:gd name="adj1" fmla="val 16200000"/>
              <a:gd name="adj2" fmla="val 5402259"/>
            </a:avLst>
          </a:prstGeom>
          <a:ln w="38100">
            <a:solidFill>
              <a:schemeClr val="tx1">
                <a:lumMod val="75000"/>
                <a:lumOff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fr-FR"/>
          </a:p>
        </p:txBody>
      </p:sp>
      <p:sp>
        <p:nvSpPr>
          <p:cNvPr id="5" name="Ellipse 4">
            <a:extLst>
              <a:ext uri="{FF2B5EF4-FFF2-40B4-BE49-F238E27FC236}">
                <a16:creationId xmlns:a16="http://schemas.microsoft.com/office/drawing/2014/main" id="{25E974F7-ACFF-E14F-8279-D2E1A57BF1FC}"/>
              </a:ext>
            </a:extLst>
          </p:cNvPr>
          <p:cNvSpPr/>
          <p:nvPr/>
        </p:nvSpPr>
        <p:spPr>
          <a:xfrm>
            <a:off x="3052463" y="1195553"/>
            <a:ext cx="216000" cy="234000"/>
          </a:xfrm>
          <a:prstGeom prst="ellipse">
            <a:avLst/>
          </a:prstGeom>
          <a:solidFill>
            <a:schemeClr val="tx2">
              <a:lumMod val="60000"/>
              <a:lumOff val="40000"/>
            </a:schemeClr>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dirty="0"/>
          </a:p>
        </p:txBody>
      </p:sp>
      <p:sp>
        <p:nvSpPr>
          <p:cNvPr id="6" name="Ellipse 5">
            <a:extLst>
              <a:ext uri="{FF2B5EF4-FFF2-40B4-BE49-F238E27FC236}">
                <a16:creationId xmlns:a16="http://schemas.microsoft.com/office/drawing/2014/main" id="{ADC831BE-A036-8FB8-7B66-EEC543E519C0}"/>
              </a:ext>
            </a:extLst>
          </p:cNvPr>
          <p:cNvSpPr/>
          <p:nvPr/>
        </p:nvSpPr>
        <p:spPr>
          <a:xfrm>
            <a:off x="3039815" y="5545447"/>
            <a:ext cx="216000" cy="234000"/>
          </a:xfrm>
          <a:prstGeom prst="ellipse">
            <a:avLst/>
          </a:prstGeom>
          <a:solidFill>
            <a:schemeClr val="tx2">
              <a:lumMod val="60000"/>
              <a:lumOff val="40000"/>
            </a:schemeClr>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dirty="0"/>
          </a:p>
        </p:txBody>
      </p:sp>
      <p:sp>
        <p:nvSpPr>
          <p:cNvPr id="9" name="Ellipse 8">
            <a:extLst>
              <a:ext uri="{FF2B5EF4-FFF2-40B4-BE49-F238E27FC236}">
                <a16:creationId xmlns:a16="http://schemas.microsoft.com/office/drawing/2014/main" id="{F662D8A1-2A05-AD3C-B2C8-CBDF43F016CA}"/>
              </a:ext>
            </a:extLst>
          </p:cNvPr>
          <p:cNvSpPr/>
          <p:nvPr/>
        </p:nvSpPr>
        <p:spPr>
          <a:xfrm>
            <a:off x="4183638" y="5201976"/>
            <a:ext cx="216000" cy="234000"/>
          </a:xfrm>
          <a:prstGeom prst="ellipse">
            <a:avLst/>
          </a:prstGeom>
          <a:solidFill>
            <a:schemeClr val="tx2">
              <a:lumMod val="60000"/>
              <a:lumOff val="40000"/>
            </a:schemeClr>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dirty="0"/>
          </a:p>
        </p:txBody>
      </p:sp>
      <p:sp>
        <p:nvSpPr>
          <p:cNvPr id="10" name="Ellipse 9">
            <a:extLst>
              <a:ext uri="{FF2B5EF4-FFF2-40B4-BE49-F238E27FC236}">
                <a16:creationId xmlns:a16="http://schemas.microsoft.com/office/drawing/2014/main" id="{F641A2B6-470D-A640-DF02-EFB8964DC792}"/>
              </a:ext>
            </a:extLst>
          </p:cNvPr>
          <p:cNvSpPr/>
          <p:nvPr/>
        </p:nvSpPr>
        <p:spPr>
          <a:xfrm>
            <a:off x="5120459" y="3235002"/>
            <a:ext cx="216000" cy="234000"/>
          </a:xfrm>
          <a:prstGeom prst="ellipse">
            <a:avLst/>
          </a:prstGeom>
          <a:solidFill>
            <a:schemeClr val="tx2">
              <a:lumMod val="60000"/>
              <a:lumOff val="40000"/>
            </a:schemeClr>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dirty="0"/>
          </a:p>
        </p:txBody>
      </p:sp>
      <p:sp>
        <p:nvSpPr>
          <p:cNvPr id="11" name="Ellipse 10">
            <a:extLst>
              <a:ext uri="{FF2B5EF4-FFF2-40B4-BE49-F238E27FC236}">
                <a16:creationId xmlns:a16="http://schemas.microsoft.com/office/drawing/2014/main" id="{534487FA-FFAC-0796-3205-3E5A97477D32}"/>
              </a:ext>
            </a:extLst>
          </p:cNvPr>
          <p:cNvSpPr/>
          <p:nvPr/>
        </p:nvSpPr>
        <p:spPr>
          <a:xfrm>
            <a:off x="4834147" y="2367387"/>
            <a:ext cx="216000" cy="234000"/>
          </a:xfrm>
          <a:prstGeom prst="ellipse">
            <a:avLst/>
          </a:prstGeom>
          <a:solidFill>
            <a:schemeClr val="tx2">
              <a:lumMod val="60000"/>
              <a:lumOff val="40000"/>
            </a:schemeClr>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dirty="0"/>
          </a:p>
        </p:txBody>
      </p:sp>
      <p:sp>
        <p:nvSpPr>
          <p:cNvPr id="12" name="Ellipse 11">
            <a:extLst>
              <a:ext uri="{FF2B5EF4-FFF2-40B4-BE49-F238E27FC236}">
                <a16:creationId xmlns:a16="http://schemas.microsoft.com/office/drawing/2014/main" id="{F8903E2C-1235-D8D2-6128-713AAF915D9D}"/>
              </a:ext>
            </a:extLst>
          </p:cNvPr>
          <p:cNvSpPr/>
          <p:nvPr/>
        </p:nvSpPr>
        <p:spPr>
          <a:xfrm>
            <a:off x="4045400" y="1537301"/>
            <a:ext cx="216000" cy="234000"/>
          </a:xfrm>
          <a:prstGeom prst="ellipse">
            <a:avLst/>
          </a:prstGeom>
          <a:solidFill>
            <a:schemeClr val="tx2">
              <a:lumMod val="60000"/>
              <a:lumOff val="40000"/>
            </a:schemeClr>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dirty="0">
              <a:highlight>
                <a:srgbClr val="FFFF00"/>
              </a:highlight>
            </a:endParaRPr>
          </a:p>
        </p:txBody>
      </p:sp>
      <p:grpSp>
        <p:nvGrpSpPr>
          <p:cNvPr id="19" name="Groupe 18">
            <a:extLst>
              <a:ext uri="{FF2B5EF4-FFF2-40B4-BE49-F238E27FC236}">
                <a16:creationId xmlns:a16="http://schemas.microsoft.com/office/drawing/2014/main" id="{7D510AED-064E-C3A1-89C2-4C4D0E0CA3CD}"/>
              </a:ext>
            </a:extLst>
          </p:cNvPr>
          <p:cNvGrpSpPr/>
          <p:nvPr/>
        </p:nvGrpSpPr>
        <p:grpSpPr>
          <a:xfrm>
            <a:off x="4270260" y="1087708"/>
            <a:ext cx="941233" cy="400702"/>
            <a:chOff x="2698095" y="1145155"/>
            <a:chExt cx="941233" cy="400702"/>
          </a:xfrm>
        </p:grpSpPr>
        <p:cxnSp>
          <p:nvCxnSpPr>
            <p:cNvPr id="14" name="Connecteur droit 13">
              <a:extLst>
                <a:ext uri="{FF2B5EF4-FFF2-40B4-BE49-F238E27FC236}">
                  <a16:creationId xmlns:a16="http://schemas.microsoft.com/office/drawing/2014/main" id="{52C35D96-96F9-F2F0-2B97-2807C518CF4A}"/>
                </a:ext>
              </a:extLst>
            </p:cNvPr>
            <p:cNvCxnSpPr>
              <a:cxnSpLocks/>
            </p:cNvCxnSpPr>
            <p:nvPr/>
          </p:nvCxnSpPr>
          <p:spPr>
            <a:xfrm flipV="1">
              <a:off x="2698095" y="1145155"/>
              <a:ext cx="258756" cy="400702"/>
            </a:xfrm>
            <a:prstGeom prst="line">
              <a:avLst/>
            </a:prstGeom>
            <a:ln w="28575">
              <a:solidFill>
                <a:schemeClr val="tx1">
                  <a:lumMod val="75000"/>
                  <a:lumOff val="25000"/>
                </a:schemeClr>
              </a:solidFill>
              <a:headEnd type="oval"/>
            </a:ln>
          </p:spPr>
          <p:style>
            <a:lnRef idx="2">
              <a:schemeClr val="accent1"/>
            </a:lnRef>
            <a:fillRef idx="0">
              <a:schemeClr val="accent1"/>
            </a:fillRef>
            <a:effectRef idx="1">
              <a:schemeClr val="accent1"/>
            </a:effectRef>
            <a:fontRef idx="minor">
              <a:schemeClr val="tx1"/>
            </a:fontRef>
          </p:style>
        </p:cxnSp>
        <p:cxnSp>
          <p:nvCxnSpPr>
            <p:cNvPr id="18" name="Connecteur droit 17">
              <a:extLst>
                <a:ext uri="{FF2B5EF4-FFF2-40B4-BE49-F238E27FC236}">
                  <a16:creationId xmlns:a16="http://schemas.microsoft.com/office/drawing/2014/main" id="{90C53F2F-2A02-AD83-1ECB-41447EB8D925}"/>
                </a:ext>
              </a:extLst>
            </p:cNvPr>
            <p:cNvCxnSpPr/>
            <p:nvPr/>
          </p:nvCxnSpPr>
          <p:spPr>
            <a:xfrm>
              <a:off x="2941463" y="1145155"/>
              <a:ext cx="697865" cy="0"/>
            </a:xfrm>
            <a:prstGeom prst="line">
              <a:avLst/>
            </a:prstGeom>
            <a:ln w="28575">
              <a:solidFill>
                <a:schemeClr val="tx1">
                  <a:lumMod val="75000"/>
                  <a:lumOff val="25000"/>
                </a:schemeClr>
              </a:solidFill>
              <a:tailEnd type="oval"/>
            </a:ln>
          </p:spPr>
          <p:style>
            <a:lnRef idx="2">
              <a:schemeClr val="accent1"/>
            </a:lnRef>
            <a:fillRef idx="0">
              <a:schemeClr val="accent1"/>
            </a:fillRef>
            <a:effectRef idx="1">
              <a:schemeClr val="accent1"/>
            </a:effectRef>
            <a:fontRef idx="minor">
              <a:schemeClr val="tx1"/>
            </a:fontRef>
          </p:style>
        </p:cxnSp>
      </p:grpSp>
      <p:grpSp>
        <p:nvGrpSpPr>
          <p:cNvPr id="20" name="Groupe 19">
            <a:extLst>
              <a:ext uri="{FF2B5EF4-FFF2-40B4-BE49-F238E27FC236}">
                <a16:creationId xmlns:a16="http://schemas.microsoft.com/office/drawing/2014/main" id="{5F3A7F36-B4A3-256B-EA73-B7B1C2AA6FDD}"/>
              </a:ext>
            </a:extLst>
          </p:cNvPr>
          <p:cNvGrpSpPr/>
          <p:nvPr/>
        </p:nvGrpSpPr>
        <p:grpSpPr>
          <a:xfrm>
            <a:off x="5120459" y="2002924"/>
            <a:ext cx="941233" cy="400702"/>
            <a:chOff x="2698095" y="1145155"/>
            <a:chExt cx="941233" cy="400702"/>
          </a:xfrm>
        </p:grpSpPr>
        <p:cxnSp>
          <p:nvCxnSpPr>
            <p:cNvPr id="21" name="Connecteur droit 20">
              <a:extLst>
                <a:ext uri="{FF2B5EF4-FFF2-40B4-BE49-F238E27FC236}">
                  <a16:creationId xmlns:a16="http://schemas.microsoft.com/office/drawing/2014/main" id="{479C26FF-4F3B-1736-FE74-045C90C1E15B}"/>
                </a:ext>
              </a:extLst>
            </p:cNvPr>
            <p:cNvCxnSpPr>
              <a:cxnSpLocks/>
            </p:cNvCxnSpPr>
            <p:nvPr/>
          </p:nvCxnSpPr>
          <p:spPr>
            <a:xfrm flipV="1">
              <a:off x="2698095" y="1145155"/>
              <a:ext cx="258756" cy="400702"/>
            </a:xfrm>
            <a:prstGeom prst="line">
              <a:avLst/>
            </a:prstGeom>
            <a:ln w="28575">
              <a:solidFill>
                <a:schemeClr val="tx1">
                  <a:lumMod val="75000"/>
                  <a:lumOff val="25000"/>
                </a:schemeClr>
              </a:solidFill>
              <a:headEnd type="oval"/>
            </a:ln>
          </p:spPr>
          <p:style>
            <a:lnRef idx="2">
              <a:schemeClr val="accent1"/>
            </a:lnRef>
            <a:fillRef idx="0">
              <a:schemeClr val="accent1"/>
            </a:fillRef>
            <a:effectRef idx="1">
              <a:schemeClr val="accent1"/>
            </a:effectRef>
            <a:fontRef idx="minor">
              <a:schemeClr val="tx1"/>
            </a:fontRef>
          </p:style>
        </p:cxnSp>
        <p:cxnSp>
          <p:nvCxnSpPr>
            <p:cNvPr id="22" name="Connecteur droit 21">
              <a:extLst>
                <a:ext uri="{FF2B5EF4-FFF2-40B4-BE49-F238E27FC236}">
                  <a16:creationId xmlns:a16="http://schemas.microsoft.com/office/drawing/2014/main" id="{AB860C2F-0A2F-FA3B-29C2-9659A1932E08}"/>
                </a:ext>
              </a:extLst>
            </p:cNvPr>
            <p:cNvCxnSpPr/>
            <p:nvPr/>
          </p:nvCxnSpPr>
          <p:spPr>
            <a:xfrm>
              <a:off x="2941463" y="1145155"/>
              <a:ext cx="697865" cy="0"/>
            </a:xfrm>
            <a:prstGeom prst="line">
              <a:avLst/>
            </a:prstGeom>
            <a:ln w="28575">
              <a:solidFill>
                <a:schemeClr val="tx1">
                  <a:lumMod val="75000"/>
                  <a:lumOff val="25000"/>
                </a:schemeClr>
              </a:solidFill>
              <a:tailEnd type="oval"/>
            </a:ln>
          </p:spPr>
          <p:style>
            <a:lnRef idx="2">
              <a:schemeClr val="accent1"/>
            </a:lnRef>
            <a:fillRef idx="0">
              <a:schemeClr val="accent1"/>
            </a:fillRef>
            <a:effectRef idx="1">
              <a:schemeClr val="accent1"/>
            </a:effectRef>
            <a:fontRef idx="minor">
              <a:schemeClr val="tx1"/>
            </a:fontRef>
          </p:style>
        </p:cxnSp>
      </p:grpSp>
      <p:grpSp>
        <p:nvGrpSpPr>
          <p:cNvPr id="23" name="Groupe 22">
            <a:extLst>
              <a:ext uri="{FF2B5EF4-FFF2-40B4-BE49-F238E27FC236}">
                <a16:creationId xmlns:a16="http://schemas.microsoft.com/office/drawing/2014/main" id="{4EDF6CC3-5F1E-38A3-E2F8-4D77137A49F7}"/>
              </a:ext>
            </a:extLst>
          </p:cNvPr>
          <p:cNvGrpSpPr/>
          <p:nvPr/>
        </p:nvGrpSpPr>
        <p:grpSpPr>
          <a:xfrm flipV="1">
            <a:off x="4425022" y="5462758"/>
            <a:ext cx="941233" cy="400702"/>
            <a:chOff x="2698095" y="1145155"/>
            <a:chExt cx="941233" cy="400702"/>
          </a:xfrm>
        </p:grpSpPr>
        <p:cxnSp>
          <p:nvCxnSpPr>
            <p:cNvPr id="24" name="Connecteur droit 23">
              <a:extLst>
                <a:ext uri="{FF2B5EF4-FFF2-40B4-BE49-F238E27FC236}">
                  <a16:creationId xmlns:a16="http://schemas.microsoft.com/office/drawing/2014/main" id="{354B43EE-B044-4CE0-F291-4F22815CF63B}"/>
                </a:ext>
              </a:extLst>
            </p:cNvPr>
            <p:cNvCxnSpPr>
              <a:cxnSpLocks/>
            </p:cNvCxnSpPr>
            <p:nvPr/>
          </p:nvCxnSpPr>
          <p:spPr>
            <a:xfrm flipV="1">
              <a:off x="2698095" y="1145155"/>
              <a:ext cx="258756" cy="400702"/>
            </a:xfrm>
            <a:prstGeom prst="line">
              <a:avLst/>
            </a:prstGeom>
            <a:ln w="28575">
              <a:solidFill>
                <a:schemeClr val="tx1">
                  <a:lumMod val="75000"/>
                  <a:lumOff val="25000"/>
                </a:schemeClr>
              </a:solidFill>
              <a:headEnd type="oval"/>
            </a:ln>
          </p:spPr>
          <p:style>
            <a:lnRef idx="2">
              <a:schemeClr val="accent1"/>
            </a:lnRef>
            <a:fillRef idx="0">
              <a:schemeClr val="accent1"/>
            </a:fillRef>
            <a:effectRef idx="1">
              <a:schemeClr val="accent1"/>
            </a:effectRef>
            <a:fontRef idx="minor">
              <a:schemeClr val="tx1"/>
            </a:fontRef>
          </p:style>
        </p:cxnSp>
        <p:cxnSp>
          <p:nvCxnSpPr>
            <p:cNvPr id="25" name="Connecteur droit 24">
              <a:extLst>
                <a:ext uri="{FF2B5EF4-FFF2-40B4-BE49-F238E27FC236}">
                  <a16:creationId xmlns:a16="http://schemas.microsoft.com/office/drawing/2014/main" id="{B4BE5F27-EB41-8077-20E1-7363A762C2D1}"/>
                </a:ext>
              </a:extLst>
            </p:cNvPr>
            <p:cNvCxnSpPr/>
            <p:nvPr/>
          </p:nvCxnSpPr>
          <p:spPr>
            <a:xfrm>
              <a:off x="2941463" y="1145155"/>
              <a:ext cx="697865" cy="0"/>
            </a:xfrm>
            <a:prstGeom prst="line">
              <a:avLst/>
            </a:prstGeom>
            <a:ln w="28575">
              <a:solidFill>
                <a:schemeClr val="tx1">
                  <a:lumMod val="75000"/>
                  <a:lumOff val="25000"/>
                </a:schemeClr>
              </a:solidFill>
              <a:tailEnd type="oval"/>
            </a:ln>
          </p:spPr>
          <p:style>
            <a:lnRef idx="2">
              <a:schemeClr val="accent1"/>
            </a:lnRef>
            <a:fillRef idx="0">
              <a:schemeClr val="accent1"/>
            </a:fillRef>
            <a:effectRef idx="1">
              <a:schemeClr val="accent1"/>
            </a:effectRef>
            <a:fontRef idx="minor">
              <a:schemeClr val="tx1"/>
            </a:fontRef>
          </p:style>
        </p:cxnSp>
      </p:grpSp>
      <p:cxnSp>
        <p:nvCxnSpPr>
          <p:cNvPr id="30" name="Connecteur droit 29">
            <a:extLst>
              <a:ext uri="{FF2B5EF4-FFF2-40B4-BE49-F238E27FC236}">
                <a16:creationId xmlns:a16="http://schemas.microsoft.com/office/drawing/2014/main" id="{5EB3BC58-0FB0-7572-C431-B9CE404831B7}"/>
              </a:ext>
            </a:extLst>
          </p:cNvPr>
          <p:cNvCxnSpPr>
            <a:cxnSpLocks/>
          </p:cNvCxnSpPr>
          <p:nvPr/>
        </p:nvCxnSpPr>
        <p:spPr>
          <a:xfrm flipV="1">
            <a:off x="5356658" y="3322884"/>
            <a:ext cx="900983" cy="29118"/>
          </a:xfrm>
          <a:prstGeom prst="line">
            <a:avLst/>
          </a:prstGeom>
          <a:ln>
            <a:solidFill>
              <a:schemeClr val="tx1">
                <a:lumMod val="75000"/>
                <a:lumOff val="25000"/>
              </a:schemeClr>
            </a:solidFill>
            <a:headEnd type="oval"/>
            <a:tailEnd type="oval"/>
          </a:ln>
        </p:spPr>
        <p:style>
          <a:lnRef idx="2">
            <a:schemeClr val="accent1"/>
          </a:lnRef>
          <a:fillRef idx="0">
            <a:schemeClr val="accent1"/>
          </a:fillRef>
          <a:effectRef idx="1">
            <a:schemeClr val="accent1"/>
          </a:effectRef>
          <a:fontRef idx="minor">
            <a:schemeClr val="tx1"/>
          </a:fontRef>
        </p:style>
      </p:cxnSp>
      <p:sp>
        <p:nvSpPr>
          <p:cNvPr id="31" name="Rectangle : coins arrondis 30">
            <a:extLst>
              <a:ext uri="{FF2B5EF4-FFF2-40B4-BE49-F238E27FC236}">
                <a16:creationId xmlns:a16="http://schemas.microsoft.com/office/drawing/2014/main" id="{39F42408-D43B-C226-CA0A-116EBB43BBDA}"/>
              </a:ext>
            </a:extLst>
          </p:cNvPr>
          <p:cNvSpPr/>
          <p:nvPr/>
        </p:nvSpPr>
        <p:spPr>
          <a:xfrm>
            <a:off x="5408726" y="576499"/>
            <a:ext cx="4320000" cy="792000"/>
          </a:xfrm>
          <a:prstGeom prst="roundRect">
            <a:avLst>
              <a:gd name="adj" fmla="val 33331"/>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fr-FR" b="1" dirty="0"/>
              <a:t>Inscription et authentification des utilisateurs</a:t>
            </a:r>
            <a:r>
              <a:rPr lang="fr-FR" dirty="0"/>
              <a:t> </a:t>
            </a:r>
            <a:endParaRPr lang="fr-FR" dirty="0">
              <a:solidFill>
                <a:schemeClr val="tx2">
                  <a:lumMod val="20000"/>
                  <a:lumOff val="80000"/>
                </a:schemeClr>
              </a:solidFill>
            </a:endParaRPr>
          </a:p>
        </p:txBody>
      </p:sp>
      <p:sp>
        <p:nvSpPr>
          <p:cNvPr id="37" name="Rectangle : coins arrondis 36">
            <a:extLst>
              <a:ext uri="{FF2B5EF4-FFF2-40B4-BE49-F238E27FC236}">
                <a16:creationId xmlns:a16="http://schemas.microsoft.com/office/drawing/2014/main" id="{C4877272-CEAC-DE47-5BF3-BE6B2C301935}"/>
              </a:ext>
            </a:extLst>
          </p:cNvPr>
          <p:cNvSpPr/>
          <p:nvPr/>
        </p:nvSpPr>
        <p:spPr>
          <a:xfrm>
            <a:off x="6168705" y="1692387"/>
            <a:ext cx="4320000" cy="792000"/>
          </a:xfrm>
          <a:prstGeom prst="roundRect">
            <a:avLst>
              <a:gd name="adj" fmla="val 33331"/>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fr-FR" b="1" dirty="0"/>
              <a:t>Gestion des recettes</a:t>
            </a:r>
            <a:r>
              <a:rPr lang="fr-FR" dirty="0"/>
              <a:t> </a:t>
            </a:r>
            <a:endParaRPr lang="fr-FR" dirty="0">
              <a:solidFill>
                <a:schemeClr val="tx2">
                  <a:lumMod val="20000"/>
                  <a:lumOff val="80000"/>
                </a:schemeClr>
              </a:solidFill>
            </a:endParaRPr>
          </a:p>
        </p:txBody>
      </p:sp>
      <p:sp>
        <p:nvSpPr>
          <p:cNvPr id="38" name="Rectangle : coins arrondis 37">
            <a:extLst>
              <a:ext uri="{FF2B5EF4-FFF2-40B4-BE49-F238E27FC236}">
                <a16:creationId xmlns:a16="http://schemas.microsoft.com/office/drawing/2014/main" id="{1D166BC2-D501-BD64-1A46-D1A89266B4F8}"/>
              </a:ext>
            </a:extLst>
          </p:cNvPr>
          <p:cNvSpPr/>
          <p:nvPr/>
        </p:nvSpPr>
        <p:spPr>
          <a:xfrm>
            <a:off x="6376285" y="2883919"/>
            <a:ext cx="4320000" cy="792000"/>
          </a:xfrm>
          <a:prstGeom prst="roundRect">
            <a:avLst>
              <a:gd name="adj" fmla="val 33331"/>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fr-FR" b="1" dirty="0"/>
              <a:t>Recherche </a:t>
            </a:r>
            <a:endParaRPr lang="fr-FR" b="1" dirty="0">
              <a:solidFill>
                <a:schemeClr val="tx2">
                  <a:lumMod val="20000"/>
                  <a:lumOff val="80000"/>
                </a:schemeClr>
              </a:solidFill>
            </a:endParaRPr>
          </a:p>
        </p:txBody>
      </p:sp>
      <p:sp>
        <p:nvSpPr>
          <p:cNvPr id="39" name="Rectangle : coins arrondis 38">
            <a:extLst>
              <a:ext uri="{FF2B5EF4-FFF2-40B4-BE49-F238E27FC236}">
                <a16:creationId xmlns:a16="http://schemas.microsoft.com/office/drawing/2014/main" id="{7427D82E-7D4D-2B55-2E01-895C416DC83C}"/>
              </a:ext>
            </a:extLst>
          </p:cNvPr>
          <p:cNvSpPr/>
          <p:nvPr/>
        </p:nvSpPr>
        <p:spPr>
          <a:xfrm>
            <a:off x="5568845" y="5462758"/>
            <a:ext cx="4320000" cy="792000"/>
          </a:xfrm>
          <a:prstGeom prst="roundRect">
            <a:avLst>
              <a:gd name="adj" fmla="val 33331"/>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fr-FR" b="1" dirty="0"/>
              <a:t>Gestion des profils utilisateurs</a:t>
            </a:r>
            <a:r>
              <a:rPr lang="fr-FR" dirty="0"/>
              <a:t> </a:t>
            </a:r>
            <a:endParaRPr lang="fr-FR" b="1" dirty="0">
              <a:solidFill>
                <a:schemeClr val="tx2">
                  <a:lumMod val="20000"/>
                  <a:lumOff val="80000"/>
                </a:schemeClr>
              </a:solidFill>
            </a:endParaRPr>
          </a:p>
        </p:txBody>
      </p:sp>
      <p:sp>
        <p:nvSpPr>
          <p:cNvPr id="7" name="Rectangle : coins arrondis 6">
            <a:extLst>
              <a:ext uri="{FF2B5EF4-FFF2-40B4-BE49-F238E27FC236}">
                <a16:creationId xmlns:a16="http://schemas.microsoft.com/office/drawing/2014/main" id="{B15101D7-05F8-8CB4-70FE-6F4C928DD263}"/>
              </a:ext>
            </a:extLst>
          </p:cNvPr>
          <p:cNvSpPr/>
          <p:nvPr/>
        </p:nvSpPr>
        <p:spPr>
          <a:xfrm>
            <a:off x="6168705" y="4098451"/>
            <a:ext cx="4320000" cy="792000"/>
          </a:xfrm>
          <a:prstGeom prst="roundRect">
            <a:avLst>
              <a:gd name="adj" fmla="val 33331"/>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fr-FR" b="1" dirty="0"/>
              <a:t>Interaction sociale</a:t>
            </a:r>
            <a:r>
              <a:rPr lang="fr-FR" dirty="0"/>
              <a:t> </a:t>
            </a:r>
            <a:endParaRPr lang="fr-FR" b="1" dirty="0">
              <a:solidFill>
                <a:schemeClr val="tx2">
                  <a:lumMod val="20000"/>
                  <a:lumOff val="80000"/>
                </a:schemeClr>
              </a:solidFill>
            </a:endParaRPr>
          </a:p>
        </p:txBody>
      </p:sp>
      <p:cxnSp>
        <p:nvCxnSpPr>
          <p:cNvPr id="15" name="Connecteur droit 14">
            <a:extLst>
              <a:ext uri="{FF2B5EF4-FFF2-40B4-BE49-F238E27FC236}">
                <a16:creationId xmlns:a16="http://schemas.microsoft.com/office/drawing/2014/main" id="{A161E74E-9DA5-BFF9-5FCC-40303B333B55}"/>
              </a:ext>
            </a:extLst>
          </p:cNvPr>
          <p:cNvCxnSpPr>
            <a:cxnSpLocks/>
          </p:cNvCxnSpPr>
          <p:nvPr/>
        </p:nvCxnSpPr>
        <p:spPr>
          <a:xfrm>
            <a:off x="5228459" y="4450902"/>
            <a:ext cx="888778" cy="0"/>
          </a:xfrm>
          <a:prstGeom prst="line">
            <a:avLst/>
          </a:prstGeom>
          <a:ln>
            <a:solidFill>
              <a:schemeClr val="tx1">
                <a:lumMod val="75000"/>
                <a:lumOff val="25000"/>
              </a:schemeClr>
            </a:solidFill>
            <a:headEnd type="oval"/>
            <a:tailEnd type="oval"/>
          </a:ln>
        </p:spPr>
        <p:style>
          <a:lnRef idx="2">
            <a:schemeClr val="accent1"/>
          </a:lnRef>
          <a:fillRef idx="0">
            <a:schemeClr val="accent1"/>
          </a:fillRef>
          <a:effectRef idx="1">
            <a:schemeClr val="accent1"/>
          </a:effectRef>
          <a:fontRef idx="minor">
            <a:schemeClr val="tx1"/>
          </a:fontRef>
        </p:style>
      </p:cxnSp>
      <p:sp>
        <p:nvSpPr>
          <p:cNvPr id="29" name="Ellipse 28">
            <a:extLst>
              <a:ext uri="{FF2B5EF4-FFF2-40B4-BE49-F238E27FC236}">
                <a16:creationId xmlns:a16="http://schemas.microsoft.com/office/drawing/2014/main" id="{56494424-9C4B-0AAB-3B11-BA1C83E2561F}"/>
              </a:ext>
            </a:extLst>
          </p:cNvPr>
          <p:cNvSpPr/>
          <p:nvPr/>
        </p:nvSpPr>
        <p:spPr>
          <a:xfrm>
            <a:off x="4923492" y="4333902"/>
            <a:ext cx="216000" cy="234000"/>
          </a:xfrm>
          <a:prstGeom prst="ellipse">
            <a:avLst/>
          </a:prstGeom>
          <a:solidFill>
            <a:schemeClr val="tx2">
              <a:lumMod val="60000"/>
              <a:lumOff val="40000"/>
            </a:schemeClr>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dirty="0"/>
          </a:p>
        </p:txBody>
      </p:sp>
      <p:sp>
        <p:nvSpPr>
          <p:cNvPr id="16" name="ZoneTexte 15">
            <a:extLst>
              <a:ext uri="{FF2B5EF4-FFF2-40B4-BE49-F238E27FC236}">
                <a16:creationId xmlns:a16="http://schemas.microsoft.com/office/drawing/2014/main" id="{F147D536-BD6B-31F7-2038-881C540B827C}"/>
              </a:ext>
            </a:extLst>
          </p:cNvPr>
          <p:cNvSpPr txBox="1"/>
          <p:nvPr/>
        </p:nvSpPr>
        <p:spPr>
          <a:xfrm>
            <a:off x="3047036" y="3443997"/>
            <a:ext cx="6094070" cy="369332"/>
          </a:xfrm>
          <a:prstGeom prst="rect">
            <a:avLst/>
          </a:prstGeom>
          <a:noFill/>
        </p:spPr>
        <p:txBody>
          <a:bodyPr wrap="square">
            <a:spAutoFit/>
          </a:bodyPr>
          <a:lstStyle/>
          <a:p>
            <a:r>
              <a:rPr lang="fr-FR" sz="1800" b="1" dirty="0">
                <a:solidFill>
                  <a:schemeClr val="bg1"/>
                </a:solidFill>
              </a:rPr>
              <a:t>10</a:t>
            </a:r>
            <a:endParaRPr lang="fr-FR" dirty="0"/>
          </a:p>
        </p:txBody>
      </p:sp>
      <p:sp>
        <p:nvSpPr>
          <p:cNvPr id="17" name="Organigramme : Connecteur 16">
            <a:extLst>
              <a:ext uri="{FF2B5EF4-FFF2-40B4-BE49-F238E27FC236}">
                <a16:creationId xmlns:a16="http://schemas.microsoft.com/office/drawing/2014/main" id="{6219185A-61ED-F10A-DADB-79285E1BC1CD}"/>
              </a:ext>
            </a:extLst>
          </p:cNvPr>
          <p:cNvSpPr/>
          <p:nvPr/>
        </p:nvSpPr>
        <p:spPr>
          <a:xfrm>
            <a:off x="11531150" y="6497904"/>
            <a:ext cx="553577" cy="277051"/>
          </a:xfrm>
          <a:prstGeom prst="flowChartConnector">
            <a:avLst/>
          </a:prstGeom>
          <a:solidFill>
            <a:schemeClr val="tx1"/>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200" b="1" dirty="0">
                <a:solidFill>
                  <a:schemeClr val="bg1"/>
                </a:solidFill>
              </a:rPr>
              <a:t>11</a:t>
            </a:r>
          </a:p>
        </p:txBody>
      </p:sp>
    </p:spTree>
    <p:extLst>
      <p:ext uri="{BB962C8B-B14F-4D97-AF65-F5344CB8AC3E}">
        <p14:creationId xmlns:p14="http://schemas.microsoft.com/office/powerpoint/2010/main" val="2366999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6"/>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5"/>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4"/>
                                        </p:tgtEl>
                                        <p:attrNameLst>
                                          <p:attrName>style.visibility</p:attrName>
                                        </p:attrNameLst>
                                      </p:cBhvr>
                                      <p:to>
                                        <p:strVal val="visible"/>
                                      </p:to>
                                    </p:set>
                                  </p:childTnLst>
                                </p:cTn>
                              </p:par>
                            </p:childTnLst>
                          </p:cTn>
                        </p:par>
                        <p:par>
                          <p:cTn id="22" fill="hold">
                            <p:stCondLst>
                              <p:cond delay="0"/>
                            </p:stCondLst>
                            <p:childTnLst>
                              <p:par>
                                <p:cTn id="23" presetID="53" presetClass="entr" presetSubtype="16" fill="hold" grpId="0" nodeType="afterEffect">
                                  <p:stCondLst>
                                    <p:cond delay="0"/>
                                  </p:stCondLst>
                                  <p:childTnLst>
                                    <p:set>
                                      <p:cBhvr>
                                        <p:cTn id="24" dur="1" fill="hold">
                                          <p:stCondLst>
                                            <p:cond delay="0"/>
                                          </p:stCondLst>
                                        </p:cTn>
                                        <p:tgtEl>
                                          <p:spTgt spid="12"/>
                                        </p:tgtEl>
                                        <p:attrNameLst>
                                          <p:attrName>style.visibility</p:attrName>
                                        </p:attrNameLst>
                                      </p:cBhvr>
                                      <p:to>
                                        <p:strVal val="visible"/>
                                      </p:to>
                                    </p:set>
                                    <p:anim calcmode="lin" valueType="num">
                                      <p:cBhvr>
                                        <p:cTn id="25" dur="500" fill="hold"/>
                                        <p:tgtEl>
                                          <p:spTgt spid="12"/>
                                        </p:tgtEl>
                                        <p:attrNameLst>
                                          <p:attrName>ppt_w</p:attrName>
                                        </p:attrNameLst>
                                      </p:cBhvr>
                                      <p:tavLst>
                                        <p:tav tm="0">
                                          <p:val>
                                            <p:fltVal val="0"/>
                                          </p:val>
                                        </p:tav>
                                        <p:tav tm="100000">
                                          <p:val>
                                            <p:strVal val="#ppt_w"/>
                                          </p:val>
                                        </p:tav>
                                      </p:tavLst>
                                    </p:anim>
                                    <p:anim calcmode="lin" valueType="num">
                                      <p:cBhvr>
                                        <p:cTn id="26" dur="500" fill="hold"/>
                                        <p:tgtEl>
                                          <p:spTgt spid="12"/>
                                        </p:tgtEl>
                                        <p:attrNameLst>
                                          <p:attrName>ppt_h</p:attrName>
                                        </p:attrNameLst>
                                      </p:cBhvr>
                                      <p:tavLst>
                                        <p:tav tm="0">
                                          <p:val>
                                            <p:fltVal val="0"/>
                                          </p:val>
                                        </p:tav>
                                        <p:tav tm="100000">
                                          <p:val>
                                            <p:strVal val="#ppt_h"/>
                                          </p:val>
                                        </p:tav>
                                      </p:tavLst>
                                    </p:anim>
                                    <p:animEffect transition="in" filter="fade">
                                      <p:cBhvr>
                                        <p:cTn id="27" dur="500"/>
                                        <p:tgtEl>
                                          <p:spTgt spid="12"/>
                                        </p:tgtEl>
                                      </p:cBhvr>
                                    </p:animEffect>
                                  </p:childTnLst>
                                </p:cTn>
                              </p:par>
                            </p:childTnLst>
                          </p:cTn>
                        </p:par>
                        <p:par>
                          <p:cTn id="28" fill="hold">
                            <p:stCondLst>
                              <p:cond delay="500"/>
                            </p:stCondLst>
                            <p:childTnLst>
                              <p:par>
                                <p:cTn id="29" presetID="22" presetClass="entr" presetSubtype="8" fill="hold" nodeType="after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wipe(left)">
                                      <p:cBhvr>
                                        <p:cTn id="31" dur="500"/>
                                        <p:tgtEl>
                                          <p:spTgt spid="19"/>
                                        </p:tgtEl>
                                      </p:cBhvr>
                                    </p:animEffect>
                                  </p:childTnLst>
                                </p:cTn>
                              </p:par>
                            </p:childTnLst>
                          </p:cTn>
                        </p:par>
                        <p:par>
                          <p:cTn id="32" fill="hold">
                            <p:stCondLst>
                              <p:cond delay="1000"/>
                            </p:stCondLst>
                            <p:childTnLst>
                              <p:par>
                                <p:cTn id="33" presetID="22" presetClass="entr" presetSubtype="8" fill="hold" grpId="0" nodeType="afterEffect">
                                  <p:stCondLst>
                                    <p:cond delay="0"/>
                                  </p:stCondLst>
                                  <p:childTnLst>
                                    <p:set>
                                      <p:cBhvr>
                                        <p:cTn id="34" dur="1" fill="hold">
                                          <p:stCondLst>
                                            <p:cond delay="0"/>
                                          </p:stCondLst>
                                        </p:cTn>
                                        <p:tgtEl>
                                          <p:spTgt spid="31"/>
                                        </p:tgtEl>
                                        <p:attrNameLst>
                                          <p:attrName>style.visibility</p:attrName>
                                        </p:attrNameLst>
                                      </p:cBhvr>
                                      <p:to>
                                        <p:strVal val="visible"/>
                                      </p:to>
                                    </p:set>
                                    <p:animEffect transition="in" filter="wipe(left)">
                                      <p:cBhvr>
                                        <p:cTn id="35" dur="500"/>
                                        <p:tgtEl>
                                          <p:spTgt spid="31"/>
                                        </p:tgtEl>
                                      </p:cBhvr>
                                    </p:animEffect>
                                  </p:childTnLst>
                                </p:cTn>
                              </p:par>
                            </p:childTnLst>
                          </p:cTn>
                        </p:par>
                        <p:par>
                          <p:cTn id="36" fill="hold">
                            <p:stCondLst>
                              <p:cond delay="1500"/>
                            </p:stCondLst>
                            <p:childTnLst>
                              <p:par>
                                <p:cTn id="37" presetID="10" presetClass="entr" presetSubtype="0" fill="hold" nodeType="afterEffect">
                                  <p:stCondLst>
                                    <p:cond delay="0"/>
                                  </p:stCondLst>
                                  <p:childTnLst>
                                    <p:set>
                                      <p:cBhvr>
                                        <p:cTn id="38" dur="1" fill="hold">
                                          <p:stCondLst>
                                            <p:cond delay="0"/>
                                          </p:stCondLst>
                                        </p:cTn>
                                        <p:tgtEl>
                                          <p:spTgt spid="31">
                                            <p:txEl>
                                              <p:pRg st="0" end="0"/>
                                            </p:txEl>
                                          </p:spTgt>
                                        </p:tgtEl>
                                        <p:attrNameLst>
                                          <p:attrName>style.visibility</p:attrName>
                                        </p:attrNameLst>
                                      </p:cBhvr>
                                      <p:to>
                                        <p:strVal val="visible"/>
                                      </p:to>
                                    </p:set>
                                    <p:animEffect transition="in" filter="fade">
                                      <p:cBhvr>
                                        <p:cTn id="39" dur="500"/>
                                        <p:tgtEl>
                                          <p:spTgt spid="31">
                                            <p:txEl>
                                              <p:pRg st="0" end="0"/>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53" presetClass="entr" presetSubtype="16" fill="hold" grpId="0" nodeType="clickEffect">
                                  <p:stCondLst>
                                    <p:cond delay="0"/>
                                  </p:stCondLst>
                                  <p:childTnLst>
                                    <p:set>
                                      <p:cBhvr>
                                        <p:cTn id="43" dur="1" fill="hold">
                                          <p:stCondLst>
                                            <p:cond delay="0"/>
                                          </p:stCondLst>
                                        </p:cTn>
                                        <p:tgtEl>
                                          <p:spTgt spid="11"/>
                                        </p:tgtEl>
                                        <p:attrNameLst>
                                          <p:attrName>style.visibility</p:attrName>
                                        </p:attrNameLst>
                                      </p:cBhvr>
                                      <p:to>
                                        <p:strVal val="visible"/>
                                      </p:to>
                                    </p:set>
                                    <p:anim calcmode="lin" valueType="num">
                                      <p:cBhvr>
                                        <p:cTn id="44" dur="500" fill="hold"/>
                                        <p:tgtEl>
                                          <p:spTgt spid="11"/>
                                        </p:tgtEl>
                                        <p:attrNameLst>
                                          <p:attrName>ppt_w</p:attrName>
                                        </p:attrNameLst>
                                      </p:cBhvr>
                                      <p:tavLst>
                                        <p:tav tm="0">
                                          <p:val>
                                            <p:fltVal val="0"/>
                                          </p:val>
                                        </p:tav>
                                        <p:tav tm="100000">
                                          <p:val>
                                            <p:strVal val="#ppt_w"/>
                                          </p:val>
                                        </p:tav>
                                      </p:tavLst>
                                    </p:anim>
                                    <p:anim calcmode="lin" valueType="num">
                                      <p:cBhvr>
                                        <p:cTn id="45" dur="500" fill="hold"/>
                                        <p:tgtEl>
                                          <p:spTgt spid="11"/>
                                        </p:tgtEl>
                                        <p:attrNameLst>
                                          <p:attrName>ppt_h</p:attrName>
                                        </p:attrNameLst>
                                      </p:cBhvr>
                                      <p:tavLst>
                                        <p:tav tm="0">
                                          <p:val>
                                            <p:fltVal val="0"/>
                                          </p:val>
                                        </p:tav>
                                        <p:tav tm="100000">
                                          <p:val>
                                            <p:strVal val="#ppt_h"/>
                                          </p:val>
                                        </p:tav>
                                      </p:tavLst>
                                    </p:anim>
                                    <p:animEffect transition="in" filter="fade">
                                      <p:cBhvr>
                                        <p:cTn id="46" dur="500"/>
                                        <p:tgtEl>
                                          <p:spTgt spid="11"/>
                                        </p:tgtEl>
                                      </p:cBhvr>
                                    </p:animEffect>
                                  </p:childTnLst>
                                </p:cTn>
                              </p:par>
                            </p:childTnLst>
                          </p:cTn>
                        </p:par>
                        <p:par>
                          <p:cTn id="47" fill="hold">
                            <p:stCondLst>
                              <p:cond delay="500"/>
                            </p:stCondLst>
                            <p:childTnLst>
                              <p:par>
                                <p:cTn id="48" presetID="22" presetClass="entr" presetSubtype="8" fill="hold" nodeType="afterEffect">
                                  <p:stCondLst>
                                    <p:cond delay="0"/>
                                  </p:stCondLst>
                                  <p:childTnLst>
                                    <p:set>
                                      <p:cBhvr>
                                        <p:cTn id="49" dur="1" fill="hold">
                                          <p:stCondLst>
                                            <p:cond delay="0"/>
                                          </p:stCondLst>
                                        </p:cTn>
                                        <p:tgtEl>
                                          <p:spTgt spid="20"/>
                                        </p:tgtEl>
                                        <p:attrNameLst>
                                          <p:attrName>style.visibility</p:attrName>
                                        </p:attrNameLst>
                                      </p:cBhvr>
                                      <p:to>
                                        <p:strVal val="visible"/>
                                      </p:to>
                                    </p:set>
                                    <p:animEffect transition="in" filter="wipe(left)">
                                      <p:cBhvr>
                                        <p:cTn id="50" dur="500"/>
                                        <p:tgtEl>
                                          <p:spTgt spid="20"/>
                                        </p:tgtEl>
                                      </p:cBhvr>
                                    </p:animEffect>
                                  </p:childTnLst>
                                </p:cTn>
                              </p:par>
                            </p:childTnLst>
                          </p:cTn>
                        </p:par>
                        <p:par>
                          <p:cTn id="51" fill="hold">
                            <p:stCondLst>
                              <p:cond delay="1000"/>
                            </p:stCondLst>
                            <p:childTnLst>
                              <p:par>
                                <p:cTn id="52" presetID="22" presetClass="entr" presetSubtype="8" fill="hold" grpId="0" nodeType="afterEffect">
                                  <p:stCondLst>
                                    <p:cond delay="0"/>
                                  </p:stCondLst>
                                  <p:childTnLst>
                                    <p:set>
                                      <p:cBhvr>
                                        <p:cTn id="53" dur="1" fill="hold">
                                          <p:stCondLst>
                                            <p:cond delay="0"/>
                                          </p:stCondLst>
                                        </p:cTn>
                                        <p:tgtEl>
                                          <p:spTgt spid="37"/>
                                        </p:tgtEl>
                                        <p:attrNameLst>
                                          <p:attrName>style.visibility</p:attrName>
                                        </p:attrNameLst>
                                      </p:cBhvr>
                                      <p:to>
                                        <p:strVal val="visible"/>
                                      </p:to>
                                    </p:set>
                                    <p:animEffect transition="in" filter="wipe(left)">
                                      <p:cBhvr>
                                        <p:cTn id="54" dur="500"/>
                                        <p:tgtEl>
                                          <p:spTgt spid="37"/>
                                        </p:tgtEl>
                                      </p:cBhvr>
                                    </p:animEffect>
                                  </p:childTnLst>
                                </p:cTn>
                              </p:par>
                            </p:childTnLst>
                          </p:cTn>
                        </p:par>
                        <p:par>
                          <p:cTn id="55" fill="hold">
                            <p:stCondLst>
                              <p:cond delay="1500"/>
                            </p:stCondLst>
                            <p:childTnLst>
                              <p:par>
                                <p:cTn id="56" presetID="10" presetClass="entr" presetSubtype="0" fill="hold" grpId="1" nodeType="afterEffect">
                                  <p:stCondLst>
                                    <p:cond delay="0"/>
                                  </p:stCondLst>
                                  <p:childTnLst>
                                    <p:set>
                                      <p:cBhvr>
                                        <p:cTn id="57" dur="1" fill="hold">
                                          <p:stCondLst>
                                            <p:cond delay="0"/>
                                          </p:stCondLst>
                                        </p:cTn>
                                        <p:tgtEl>
                                          <p:spTgt spid="37"/>
                                        </p:tgtEl>
                                        <p:attrNameLst>
                                          <p:attrName>style.visibility</p:attrName>
                                        </p:attrNameLst>
                                      </p:cBhvr>
                                      <p:to>
                                        <p:strVal val="visible"/>
                                      </p:to>
                                    </p:set>
                                    <p:animEffect transition="in" filter="fade">
                                      <p:cBhvr>
                                        <p:cTn id="58" dur="500"/>
                                        <p:tgtEl>
                                          <p:spTgt spid="37"/>
                                        </p:tgtEl>
                                      </p:cBhvr>
                                    </p:animEffect>
                                  </p:childTnLst>
                                </p:cTn>
                              </p:par>
                            </p:childTnLst>
                          </p:cTn>
                        </p:par>
                      </p:childTnLst>
                    </p:cTn>
                  </p:par>
                  <p:par>
                    <p:cTn id="59" fill="hold">
                      <p:stCondLst>
                        <p:cond delay="indefinite"/>
                      </p:stCondLst>
                      <p:childTnLst>
                        <p:par>
                          <p:cTn id="60" fill="hold">
                            <p:stCondLst>
                              <p:cond delay="0"/>
                            </p:stCondLst>
                            <p:childTnLst>
                              <p:par>
                                <p:cTn id="61" presetID="53" presetClass="entr" presetSubtype="16" fill="hold" grpId="0" nodeType="clickEffect">
                                  <p:stCondLst>
                                    <p:cond delay="0"/>
                                  </p:stCondLst>
                                  <p:childTnLst>
                                    <p:set>
                                      <p:cBhvr>
                                        <p:cTn id="62" dur="1" fill="hold">
                                          <p:stCondLst>
                                            <p:cond delay="0"/>
                                          </p:stCondLst>
                                        </p:cTn>
                                        <p:tgtEl>
                                          <p:spTgt spid="10"/>
                                        </p:tgtEl>
                                        <p:attrNameLst>
                                          <p:attrName>style.visibility</p:attrName>
                                        </p:attrNameLst>
                                      </p:cBhvr>
                                      <p:to>
                                        <p:strVal val="visible"/>
                                      </p:to>
                                    </p:set>
                                    <p:anim calcmode="lin" valueType="num">
                                      <p:cBhvr>
                                        <p:cTn id="63" dur="500" fill="hold"/>
                                        <p:tgtEl>
                                          <p:spTgt spid="10"/>
                                        </p:tgtEl>
                                        <p:attrNameLst>
                                          <p:attrName>ppt_w</p:attrName>
                                        </p:attrNameLst>
                                      </p:cBhvr>
                                      <p:tavLst>
                                        <p:tav tm="0">
                                          <p:val>
                                            <p:fltVal val="0"/>
                                          </p:val>
                                        </p:tav>
                                        <p:tav tm="100000">
                                          <p:val>
                                            <p:strVal val="#ppt_w"/>
                                          </p:val>
                                        </p:tav>
                                      </p:tavLst>
                                    </p:anim>
                                    <p:anim calcmode="lin" valueType="num">
                                      <p:cBhvr>
                                        <p:cTn id="64" dur="500" fill="hold"/>
                                        <p:tgtEl>
                                          <p:spTgt spid="10"/>
                                        </p:tgtEl>
                                        <p:attrNameLst>
                                          <p:attrName>ppt_h</p:attrName>
                                        </p:attrNameLst>
                                      </p:cBhvr>
                                      <p:tavLst>
                                        <p:tav tm="0">
                                          <p:val>
                                            <p:fltVal val="0"/>
                                          </p:val>
                                        </p:tav>
                                        <p:tav tm="100000">
                                          <p:val>
                                            <p:strVal val="#ppt_h"/>
                                          </p:val>
                                        </p:tav>
                                      </p:tavLst>
                                    </p:anim>
                                    <p:animEffect transition="in" filter="fade">
                                      <p:cBhvr>
                                        <p:cTn id="65" dur="500"/>
                                        <p:tgtEl>
                                          <p:spTgt spid="10"/>
                                        </p:tgtEl>
                                      </p:cBhvr>
                                    </p:animEffect>
                                  </p:childTnLst>
                                </p:cTn>
                              </p:par>
                            </p:childTnLst>
                          </p:cTn>
                        </p:par>
                        <p:par>
                          <p:cTn id="66" fill="hold">
                            <p:stCondLst>
                              <p:cond delay="500"/>
                            </p:stCondLst>
                            <p:childTnLst>
                              <p:par>
                                <p:cTn id="67" presetID="22" presetClass="entr" presetSubtype="8" fill="hold" nodeType="afterEffect">
                                  <p:stCondLst>
                                    <p:cond delay="0"/>
                                  </p:stCondLst>
                                  <p:childTnLst>
                                    <p:set>
                                      <p:cBhvr>
                                        <p:cTn id="68" dur="1" fill="hold">
                                          <p:stCondLst>
                                            <p:cond delay="0"/>
                                          </p:stCondLst>
                                        </p:cTn>
                                        <p:tgtEl>
                                          <p:spTgt spid="30"/>
                                        </p:tgtEl>
                                        <p:attrNameLst>
                                          <p:attrName>style.visibility</p:attrName>
                                        </p:attrNameLst>
                                      </p:cBhvr>
                                      <p:to>
                                        <p:strVal val="visible"/>
                                      </p:to>
                                    </p:set>
                                    <p:animEffect transition="in" filter="wipe(left)">
                                      <p:cBhvr>
                                        <p:cTn id="69" dur="500"/>
                                        <p:tgtEl>
                                          <p:spTgt spid="30"/>
                                        </p:tgtEl>
                                      </p:cBhvr>
                                    </p:animEffect>
                                  </p:childTnLst>
                                </p:cTn>
                              </p:par>
                            </p:childTnLst>
                          </p:cTn>
                        </p:par>
                        <p:par>
                          <p:cTn id="70" fill="hold">
                            <p:stCondLst>
                              <p:cond delay="1000"/>
                            </p:stCondLst>
                            <p:childTnLst>
                              <p:par>
                                <p:cTn id="71" presetID="22" presetClass="entr" presetSubtype="8" fill="hold" grpId="0" nodeType="afterEffect">
                                  <p:stCondLst>
                                    <p:cond delay="0"/>
                                  </p:stCondLst>
                                  <p:childTnLst>
                                    <p:set>
                                      <p:cBhvr>
                                        <p:cTn id="72" dur="1" fill="hold">
                                          <p:stCondLst>
                                            <p:cond delay="0"/>
                                          </p:stCondLst>
                                        </p:cTn>
                                        <p:tgtEl>
                                          <p:spTgt spid="38"/>
                                        </p:tgtEl>
                                        <p:attrNameLst>
                                          <p:attrName>style.visibility</p:attrName>
                                        </p:attrNameLst>
                                      </p:cBhvr>
                                      <p:to>
                                        <p:strVal val="visible"/>
                                      </p:to>
                                    </p:set>
                                    <p:animEffect transition="in" filter="wipe(left)">
                                      <p:cBhvr>
                                        <p:cTn id="73" dur="500"/>
                                        <p:tgtEl>
                                          <p:spTgt spid="38"/>
                                        </p:tgtEl>
                                      </p:cBhvr>
                                    </p:animEffect>
                                  </p:childTnLst>
                                </p:cTn>
                              </p:par>
                            </p:childTnLst>
                          </p:cTn>
                        </p:par>
                        <p:par>
                          <p:cTn id="74" fill="hold">
                            <p:stCondLst>
                              <p:cond delay="1500"/>
                            </p:stCondLst>
                            <p:childTnLst>
                              <p:par>
                                <p:cTn id="75" presetID="10" presetClass="entr" presetSubtype="0" fill="hold" grpId="1" nodeType="afterEffect">
                                  <p:stCondLst>
                                    <p:cond delay="0"/>
                                  </p:stCondLst>
                                  <p:childTnLst>
                                    <p:set>
                                      <p:cBhvr>
                                        <p:cTn id="76" dur="1" fill="hold">
                                          <p:stCondLst>
                                            <p:cond delay="0"/>
                                          </p:stCondLst>
                                        </p:cTn>
                                        <p:tgtEl>
                                          <p:spTgt spid="38"/>
                                        </p:tgtEl>
                                        <p:attrNameLst>
                                          <p:attrName>style.visibility</p:attrName>
                                        </p:attrNameLst>
                                      </p:cBhvr>
                                      <p:to>
                                        <p:strVal val="visible"/>
                                      </p:to>
                                    </p:set>
                                    <p:animEffect transition="in" filter="fade">
                                      <p:cBhvr>
                                        <p:cTn id="77" dur="500"/>
                                        <p:tgtEl>
                                          <p:spTgt spid="38"/>
                                        </p:tgtEl>
                                      </p:cBhvr>
                                    </p:animEffect>
                                  </p:childTnLst>
                                </p:cTn>
                              </p:par>
                            </p:childTnLst>
                          </p:cTn>
                        </p:par>
                      </p:childTnLst>
                    </p:cTn>
                  </p:par>
                  <p:par>
                    <p:cTn id="78" fill="hold">
                      <p:stCondLst>
                        <p:cond delay="indefinite"/>
                      </p:stCondLst>
                      <p:childTnLst>
                        <p:par>
                          <p:cTn id="79" fill="hold">
                            <p:stCondLst>
                              <p:cond delay="0"/>
                            </p:stCondLst>
                            <p:childTnLst>
                              <p:par>
                                <p:cTn id="80" presetID="53" presetClass="entr" presetSubtype="16" fill="hold" grpId="0" nodeType="clickEffect">
                                  <p:stCondLst>
                                    <p:cond delay="0"/>
                                  </p:stCondLst>
                                  <p:childTnLst>
                                    <p:set>
                                      <p:cBhvr>
                                        <p:cTn id="81" dur="1" fill="hold">
                                          <p:stCondLst>
                                            <p:cond delay="0"/>
                                          </p:stCondLst>
                                        </p:cTn>
                                        <p:tgtEl>
                                          <p:spTgt spid="29"/>
                                        </p:tgtEl>
                                        <p:attrNameLst>
                                          <p:attrName>style.visibility</p:attrName>
                                        </p:attrNameLst>
                                      </p:cBhvr>
                                      <p:to>
                                        <p:strVal val="visible"/>
                                      </p:to>
                                    </p:set>
                                    <p:anim calcmode="lin" valueType="num">
                                      <p:cBhvr>
                                        <p:cTn id="82" dur="500" fill="hold"/>
                                        <p:tgtEl>
                                          <p:spTgt spid="29"/>
                                        </p:tgtEl>
                                        <p:attrNameLst>
                                          <p:attrName>ppt_w</p:attrName>
                                        </p:attrNameLst>
                                      </p:cBhvr>
                                      <p:tavLst>
                                        <p:tav tm="0">
                                          <p:val>
                                            <p:fltVal val="0"/>
                                          </p:val>
                                        </p:tav>
                                        <p:tav tm="100000">
                                          <p:val>
                                            <p:strVal val="#ppt_w"/>
                                          </p:val>
                                        </p:tav>
                                      </p:tavLst>
                                    </p:anim>
                                    <p:anim calcmode="lin" valueType="num">
                                      <p:cBhvr>
                                        <p:cTn id="83" dur="500" fill="hold"/>
                                        <p:tgtEl>
                                          <p:spTgt spid="29"/>
                                        </p:tgtEl>
                                        <p:attrNameLst>
                                          <p:attrName>ppt_h</p:attrName>
                                        </p:attrNameLst>
                                      </p:cBhvr>
                                      <p:tavLst>
                                        <p:tav tm="0">
                                          <p:val>
                                            <p:fltVal val="0"/>
                                          </p:val>
                                        </p:tav>
                                        <p:tav tm="100000">
                                          <p:val>
                                            <p:strVal val="#ppt_h"/>
                                          </p:val>
                                        </p:tav>
                                      </p:tavLst>
                                    </p:anim>
                                    <p:animEffect transition="in" filter="fade">
                                      <p:cBhvr>
                                        <p:cTn id="84" dur="500"/>
                                        <p:tgtEl>
                                          <p:spTgt spid="29"/>
                                        </p:tgtEl>
                                      </p:cBhvr>
                                    </p:animEffect>
                                  </p:childTnLst>
                                </p:cTn>
                              </p:par>
                            </p:childTnLst>
                          </p:cTn>
                        </p:par>
                        <p:par>
                          <p:cTn id="85" fill="hold">
                            <p:stCondLst>
                              <p:cond delay="500"/>
                            </p:stCondLst>
                            <p:childTnLst>
                              <p:par>
                                <p:cTn id="86" presetID="22" presetClass="entr" presetSubtype="8" fill="hold" nodeType="afterEffect">
                                  <p:stCondLst>
                                    <p:cond delay="0"/>
                                  </p:stCondLst>
                                  <p:childTnLst>
                                    <p:set>
                                      <p:cBhvr>
                                        <p:cTn id="87" dur="1" fill="hold">
                                          <p:stCondLst>
                                            <p:cond delay="0"/>
                                          </p:stCondLst>
                                        </p:cTn>
                                        <p:tgtEl>
                                          <p:spTgt spid="15"/>
                                        </p:tgtEl>
                                        <p:attrNameLst>
                                          <p:attrName>style.visibility</p:attrName>
                                        </p:attrNameLst>
                                      </p:cBhvr>
                                      <p:to>
                                        <p:strVal val="visible"/>
                                      </p:to>
                                    </p:set>
                                    <p:animEffect transition="in" filter="wipe(left)">
                                      <p:cBhvr>
                                        <p:cTn id="88" dur="500"/>
                                        <p:tgtEl>
                                          <p:spTgt spid="15"/>
                                        </p:tgtEl>
                                      </p:cBhvr>
                                    </p:animEffect>
                                  </p:childTnLst>
                                </p:cTn>
                              </p:par>
                            </p:childTnLst>
                          </p:cTn>
                        </p:par>
                        <p:par>
                          <p:cTn id="89" fill="hold">
                            <p:stCondLst>
                              <p:cond delay="1000"/>
                            </p:stCondLst>
                            <p:childTnLst>
                              <p:par>
                                <p:cTn id="90" presetID="22" presetClass="entr" presetSubtype="8" fill="hold" grpId="0" nodeType="afterEffect">
                                  <p:stCondLst>
                                    <p:cond delay="0"/>
                                  </p:stCondLst>
                                  <p:childTnLst>
                                    <p:set>
                                      <p:cBhvr>
                                        <p:cTn id="91" dur="1" fill="hold">
                                          <p:stCondLst>
                                            <p:cond delay="0"/>
                                          </p:stCondLst>
                                        </p:cTn>
                                        <p:tgtEl>
                                          <p:spTgt spid="7"/>
                                        </p:tgtEl>
                                        <p:attrNameLst>
                                          <p:attrName>style.visibility</p:attrName>
                                        </p:attrNameLst>
                                      </p:cBhvr>
                                      <p:to>
                                        <p:strVal val="visible"/>
                                      </p:to>
                                    </p:set>
                                    <p:animEffect transition="in" filter="wipe(left)">
                                      <p:cBhvr>
                                        <p:cTn id="92" dur="500"/>
                                        <p:tgtEl>
                                          <p:spTgt spid="7"/>
                                        </p:tgtEl>
                                      </p:cBhvr>
                                    </p:animEffect>
                                  </p:childTnLst>
                                </p:cTn>
                              </p:par>
                            </p:childTnLst>
                          </p:cTn>
                        </p:par>
                        <p:par>
                          <p:cTn id="93" fill="hold">
                            <p:stCondLst>
                              <p:cond delay="1500"/>
                            </p:stCondLst>
                            <p:childTnLst>
                              <p:par>
                                <p:cTn id="94" presetID="10" presetClass="entr" presetSubtype="0" fill="hold" grpId="1" nodeType="afterEffect">
                                  <p:stCondLst>
                                    <p:cond delay="0"/>
                                  </p:stCondLst>
                                  <p:childTnLst>
                                    <p:set>
                                      <p:cBhvr>
                                        <p:cTn id="95" dur="1" fill="hold">
                                          <p:stCondLst>
                                            <p:cond delay="0"/>
                                          </p:stCondLst>
                                        </p:cTn>
                                        <p:tgtEl>
                                          <p:spTgt spid="7"/>
                                        </p:tgtEl>
                                        <p:attrNameLst>
                                          <p:attrName>style.visibility</p:attrName>
                                        </p:attrNameLst>
                                      </p:cBhvr>
                                      <p:to>
                                        <p:strVal val="visible"/>
                                      </p:to>
                                    </p:set>
                                    <p:animEffect transition="in" filter="fade">
                                      <p:cBhvr>
                                        <p:cTn id="96" dur="500"/>
                                        <p:tgtEl>
                                          <p:spTgt spid="7"/>
                                        </p:tgtEl>
                                      </p:cBhvr>
                                    </p:animEffect>
                                  </p:childTnLst>
                                </p:cTn>
                              </p:par>
                            </p:childTnLst>
                          </p:cTn>
                        </p:par>
                      </p:childTnLst>
                    </p:cTn>
                  </p:par>
                  <p:par>
                    <p:cTn id="97" fill="hold">
                      <p:stCondLst>
                        <p:cond delay="indefinite"/>
                      </p:stCondLst>
                      <p:childTnLst>
                        <p:par>
                          <p:cTn id="98" fill="hold">
                            <p:stCondLst>
                              <p:cond delay="0"/>
                            </p:stCondLst>
                            <p:childTnLst>
                              <p:par>
                                <p:cTn id="99" presetID="53" presetClass="entr" presetSubtype="16" fill="hold" grpId="0" nodeType="clickEffect">
                                  <p:stCondLst>
                                    <p:cond delay="0"/>
                                  </p:stCondLst>
                                  <p:childTnLst>
                                    <p:set>
                                      <p:cBhvr>
                                        <p:cTn id="100" dur="1" fill="hold">
                                          <p:stCondLst>
                                            <p:cond delay="0"/>
                                          </p:stCondLst>
                                        </p:cTn>
                                        <p:tgtEl>
                                          <p:spTgt spid="9"/>
                                        </p:tgtEl>
                                        <p:attrNameLst>
                                          <p:attrName>style.visibility</p:attrName>
                                        </p:attrNameLst>
                                      </p:cBhvr>
                                      <p:to>
                                        <p:strVal val="visible"/>
                                      </p:to>
                                    </p:set>
                                    <p:anim calcmode="lin" valueType="num">
                                      <p:cBhvr>
                                        <p:cTn id="101" dur="500" fill="hold"/>
                                        <p:tgtEl>
                                          <p:spTgt spid="9"/>
                                        </p:tgtEl>
                                        <p:attrNameLst>
                                          <p:attrName>ppt_w</p:attrName>
                                        </p:attrNameLst>
                                      </p:cBhvr>
                                      <p:tavLst>
                                        <p:tav tm="0">
                                          <p:val>
                                            <p:fltVal val="0"/>
                                          </p:val>
                                        </p:tav>
                                        <p:tav tm="100000">
                                          <p:val>
                                            <p:strVal val="#ppt_w"/>
                                          </p:val>
                                        </p:tav>
                                      </p:tavLst>
                                    </p:anim>
                                    <p:anim calcmode="lin" valueType="num">
                                      <p:cBhvr>
                                        <p:cTn id="102" dur="500" fill="hold"/>
                                        <p:tgtEl>
                                          <p:spTgt spid="9"/>
                                        </p:tgtEl>
                                        <p:attrNameLst>
                                          <p:attrName>ppt_h</p:attrName>
                                        </p:attrNameLst>
                                      </p:cBhvr>
                                      <p:tavLst>
                                        <p:tav tm="0">
                                          <p:val>
                                            <p:fltVal val="0"/>
                                          </p:val>
                                        </p:tav>
                                        <p:tav tm="100000">
                                          <p:val>
                                            <p:strVal val="#ppt_h"/>
                                          </p:val>
                                        </p:tav>
                                      </p:tavLst>
                                    </p:anim>
                                    <p:animEffect transition="in" filter="fade">
                                      <p:cBhvr>
                                        <p:cTn id="103" dur="500"/>
                                        <p:tgtEl>
                                          <p:spTgt spid="9"/>
                                        </p:tgtEl>
                                      </p:cBhvr>
                                    </p:animEffect>
                                  </p:childTnLst>
                                </p:cTn>
                              </p:par>
                            </p:childTnLst>
                          </p:cTn>
                        </p:par>
                        <p:par>
                          <p:cTn id="104" fill="hold">
                            <p:stCondLst>
                              <p:cond delay="500"/>
                            </p:stCondLst>
                            <p:childTnLst>
                              <p:par>
                                <p:cTn id="105" presetID="22" presetClass="entr" presetSubtype="8" fill="hold" nodeType="afterEffect">
                                  <p:stCondLst>
                                    <p:cond delay="0"/>
                                  </p:stCondLst>
                                  <p:childTnLst>
                                    <p:set>
                                      <p:cBhvr>
                                        <p:cTn id="106" dur="1" fill="hold">
                                          <p:stCondLst>
                                            <p:cond delay="0"/>
                                          </p:stCondLst>
                                        </p:cTn>
                                        <p:tgtEl>
                                          <p:spTgt spid="23"/>
                                        </p:tgtEl>
                                        <p:attrNameLst>
                                          <p:attrName>style.visibility</p:attrName>
                                        </p:attrNameLst>
                                      </p:cBhvr>
                                      <p:to>
                                        <p:strVal val="visible"/>
                                      </p:to>
                                    </p:set>
                                    <p:animEffect transition="in" filter="wipe(left)">
                                      <p:cBhvr>
                                        <p:cTn id="107" dur="500"/>
                                        <p:tgtEl>
                                          <p:spTgt spid="23"/>
                                        </p:tgtEl>
                                      </p:cBhvr>
                                    </p:animEffect>
                                  </p:childTnLst>
                                </p:cTn>
                              </p:par>
                            </p:childTnLst>
                          </p:cTn>
                        </p:par>
                        <p:par>
                          <p:cTn id="108" fill="hold">
                            <p:stCondLst>
                              <p:cond delay="1000"/>
                            </p:stCondLst>
                            <p:childTnLst>
                              <p:par>
                                <p:cTn id="109" presetID="22" presetClass="entr" presetSubtype="8" fill="hold" grpId="0" nodeType="afterEffect">
                                  <p:stCondLst>
                                    <p:cond delay="0"/>
                                  </p:stCondLst>
                                  <p:childTnLst>
                                    <p:set>
                                      <p:cBhvr>
                                        <p:cTn id="110" dur="1" fill="hold">
                                          <p:stCondLst>
                                            <p:cond delay="0"/>
                                          </p:stCondLst>
                                        </p:cTn>
                                        <p:tgtEl>
                                          <p:spTgt spid="39"/>
                                        </p:tgtEl>
                                        <p:attrNameLst>
                                          <p:attrName>style.visibility</p:attrName>
                                        </p:attrNameLst>
                                      </p:cBhvr>
                                      <p:to>
                                        <p:strVal val="visible"/>
                                      </p:to>
                                    </p:set>
                                    <p:animEffect transition="in" filter="wipe(left)">
                                      <p:cBhvr>
                                        <p:cTn id="111" dur="500"/>
                                        <p:tgtEl>
                                          <p:spTgt spid="39"/>
                                        </p:tgtEl>
                                      </p:cBhvr>
                                    </p:animEffect>
                                  </p:childTnLst>
                                </p:cTn>
                              </p:par>
                            </p:childTnLst>
                          </p:cTn>
                        </p:par>
                        <p:par>
                          <p:cTn id="112" fill="hold">
                            <p:stCondLst>
                              <p:cond delay="1500"/>
                            </p:stCondLst>
                            <p:childTnLst>
                              <p:par>
                                <p:cTn id="113" presetID="10" presetClass="entr" presetSubtype="0" fill="hold" grpId="1" nodeType="afterEffect">
                                  <p:stCondLst>
                                    <p:cond delay="0"/>
                                  </p:stCondLst>
                                  <p:childTnLst>
                                    <p:set>
                                      <p:cBhvr>
                                        <p:cTn id="114" dur="1" fill="hold">
                                          <p:stCondLst>
                                            <p:cond delay="0"/>
                                          </p:stCondLst>
                                        </p:cTn>
                                        <p:tgtEl>
                                          <p:spTgt spid="39"/>
                                        </p:tgtEl>
                                        <p:attrNameLst>
                                          <p:attrName>style.visibility</p:attrName>
                                        </p:attrNameLst>
                                      </p:cBhvr>
                                      <p:to>
                                        <p:strVal val="visible"/>
                                      </p:to>
                                    </p:set>
                                    <p:animEffect transition="in" filter="fade">
                                      <p:cBhvr>
                                        <p:cTn id="115"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4" grpId="0" animBg="1"/>
      <p:bldP spid="5" grpId="0" animBg="1"/>
      <p:bldP spid="6" grpId="0" animBg="1"/>
      <p:bldP spid="9" grpId="0" animBg="1"/>
      <p:bldP spid="10" grpId="0" animBg="1"/>
      <p:bldP spid="11" grpId="0" animBg="1"/>
      <p:bldP spid="12" grpId="0" animBg="1"/>
      <p:bldP spid="31" grpId="0" animBg="1"/>
      <p:bldP spid="37" grpId="0" animBg="1"/>
      <p:bldP spid="37" grpId="1" animBg="1"/>
      <p:bldP spid="38" grpId="0" animBg="1"/>
      <p:bldP spid="38" grpId="1" animBg="1"/>
      <p:bldP spid="39" grpId="0" animBg="1"/>
      <p:bldP spid="39" grpId="1" animBg="1"/>
      <p:bldP spid="7" grpId="0" animBg="1"/>
      <p:bldP spid="7" grpId="1" animBg="1"/>
      <p:bldP spid="29"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254EC4-D4A9-26E7-CC3A-C91A1E77CA65}"/>
            </a:ext>
          </a:extLst>
        </p:cNvPr>
        <p:cNvGrpSpPr/>
        <p:nvPr/>
      </p:nvGrpSpPr>
      <p:grpSpPr>
        <a:xfrm>
          <a:off x="0" y="0"/>
          <a:ext cx="0" cy="0"/>
          <a:chOff x="0" y="0"/>
          <a:chExt cx="0" cy="0"/>
        </a:xfrm>
      </p:grpSpPr>
      <p:sp>
        <p:nvSpPr>
          <p:cNvPr id="2" name="Ellipse 1">
            <a:extLst>
              <a:ext uri="{FF2B5EF4-FFF2-40B4-BE49-F238E27FC236}">
                <a16:creationId xmlns:a16="http://schemas.microsoft.com/office/drawing/2014/main" id="{3D5FD174-15F6-12E2-2AB1-762233C318AA}"/>
              </a:ext>
            </a:extLst>
          </p:cNvPr>
          <p:cNvSpPr/>
          <p:nvPr/>
        </p:nvSpPr>
        <p:spPr>
          <a:xfrm rot="6676715">
            <a:off x="1706768" y="2426244"/>
            <a:ext cx="2584917" cy="2623650"/>
          </a:xfrm>
          <a:prstGeom prst="ellipse">
            <a:avLst/>
          </a:prstGeom>
          <a:solidFill>
            <a:schemeClr val="bg1">
              <a:lumMod val="75000"/>
            </a:schemeClr>
          </a:solidFill>
          <a:ln>
            <a:solidFill>
              <a:schemeClr val="bg1">
                <a:lumMod val="75000"/>
              </a:schemeClr>
            </a:solidFill>
          </a:ln>
          <a:scene3d>
            <a:camera prst="orthographicFront"/>
            <a:lightRig rig="threePt" dir="t"/>
          </a:scene3d>
          <a:sp3d>
            <a:bevelT w="165100"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3" name="ZoneTexte 2">
            <a:extLst>
              <a:ext uri="{FF2B5EF4-FFF2-40B4-BE49-F238E27FC236}">
                <a16:creationId xmlns:a16="http://schemas.microsoft.com/office/drawing/2014/main" id="{C6FBEDC5-2F57-D1DB-1D9F-E4BB8DD2225C}"/>
              </a:ext>
            </a:extLst>
          </p:cNvPr>
          <p:cNvSpPr txBox="1"/>
          <p:nvPr/>
        </p:nvSpPr>
        <p:spPr>
          <a:xfrm>
            <a:off x="1970519" y="3291793"/>
            <a:ext cx="2178115" cy="892552"/>
          </a:xfrm>
          <a:prstGeom prst="rect">
            <a:avLst/>
          </a:prstGeom>
          <a:noFill/>
        </p:spPr>
        <p:txBody>
          <a:bodyPr wrap="square" rtlCol="0">
            <a:spAutoFit/>
          </a:bodyPr>
          <a:lstStyle/>
          <a:p>
            <a:pPr algn="ctr"/>
            <a:r>
              <a:rPr lang="fr-FR" sz="2600" b="1" dirty="0"/>
              <a:t>Besoins non fonctionnels</a:t>
            </a:r>
          </a:p>
        </p:txBody>
      </p:sp>
      <p:sp>
        <p:nvSpPr>
          <p:cNvPr id="4" name="Arc 3">
            <a:extLst>
              <a:ext uri="{FF2B5EF4-FFF2-40B4-BE49-F238E27FC236}">
                <a16:creationId xmlns:a16="http://schemas.microsoft.com/office/drawing/2014/main" id="{B5128C7B-CC3B-C32A-7EA9-DC6DBFB96DAF}"/>
              </a:ext>
            </a:extLst>
          </p:cNvPr>
          <p:cNvSpPr/>
          <p:nvPr/>
        </p:nvSpPr>
        <p:spPr>
          <a:xfrm>
            <a:off x="1077815" y="1356845"/>
            <a:ext cx="4140000" cy="4356000"/>
          </a:xfrm>
          <a:prstGeom prst="arc">
            <a:avLst>
              <a:gd name="adj1" fmla="val 16200000"/>
              <a:gd name="adj2" fmla="val 5402259"/>
            </a:avLst>
          </a:prstGeom>
          <a:ln w="38100">
            <a:solidFill>
              <a:schemeClr val="tx1">
                <a:lumMod val="75000"/>
                <a:lumOff val="2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fr-FR"/>
          </a:p>
        </p:txBody>
      </p:sp>
      <p:sp>
        <p:nvSpPr>
          <p:cNvPr id="5" name="Ellipse 4">
            <a:extLst>
              <a:ext uri="{FF2B5EF4-FFF2-40B4-BE49-F238E27FC236}">
                <a16:creationId xmlns:a16="http://schemas.microsoft.com/office/drawing/2014/main" id="{A012A1CA-7EEC-57E7-10CF-696D55B7ED95}"/>
              </a:ext>
            </a:extLst>
          </p:cNvPr>
          <p:cNvSpPr/>
          <p:nvPr/>
        </p:nvSpPr>
        <p:spPr>
          <a:xfrm>
            <a:off x="3052463" y="1195553"/>
            <a:ext cx="216000" cy="234000"/>
          </a:xfrm>
          <a:prstGeom prst="ellipse">
            <a:avLst/>
          </a:prstGeom>
          <a:solidFill>
            <a:schemeClr val="tx2">
              <a:lumMod val="60000"/>
              <a:lumOff val="40000"/>
            </a:schemeClr>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dirty="0"/>
          </a:p>
        </p:txBody>
      </p:sp>
      <p:sp>
        <p:nvSpPr>
          <p:cNvPr id="6" name="Ellipse 5">
            <a:extLst>
              <a:ext uri="{FF2B5EF4-FFF2-40B4-BE49-F238E27FC236}">
                <a16:creationId xmlns:a16="http://schemas.microsoft.com/office/drawing/2014/main" id="{BC828666-0BDD-41D5-A60E-905F8C93F4FA}"/>
              </a:ext>
            </a:extLst>
          </p:cNvPr>
          <p:cNvSpPr/>
          <p:nvPr/>
        </p:nvSpPr>
        <p:spPr>
          <a:xfrm>
            <a:off x="3039815" y="5545447"/>
            <a:ext cx="216000" cy="234000"/>
          </a:xfrm>
          <a:prstGeom prst="ellipse">
            <a:avLst/>
          </a:prstGeom>
          <a:solidFill>
            <a:schemeClr val="tx2">
              <a:lumMod val="60000"/>
              <a:lumOff val="40000"/>
            </a:schemeClr>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dirty="0"/>
          </a:p>
        </p:txBody>
      </p:sp>
      <p:sp>
        <p:nvSpPr>
          <p:cNvPr id="9" name="Ellipse 8">
            <a:extLst>
              <a:ext uri="{FF2B5EF4-FFF2-40B4-BE49-F238E27FC236}">
                <a16:creationId xmlns:a16="http://schemas.microsoft.com/office/drawing/2014/main" id="{7594733E-4C3F-54FD-7EB6-B7A59A0D5043}"/>
              </a:ext>
            </a:extLst>
          </p:cNvPr>
          <p:cNvSpPr/>
          <p:nvPr/>
        </p:nvSpPr>
        <p:spPr>
          <a:xfrm>
            <a:off x="4974447" y="4088372"/>
            <a:ext cx="216000" cy="234000"/>
          </a:xfrm>
          <a:prstGeom prst="ellipse">
            <a:avLst/>
          </a:prstGeom>
          <a:solidFill>
            <a:schemeClr val="tx2">
              <a:lumMod val="60000"/>
              <a:lumOff val="40000"/>
            </a:schemeClr>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dirty="0"/>
          </a:p>
        </p:txBody>
      </p:sp>
      <p:sp>
        <p:nvSpPr>
          <p:cNvPr id="10" name="Ellipse 9">
            <a:extLst>
              <a:ext uri="{FF2B5EF4-FFF2-40B4-BE49-F238E27FC236}">
                <a16:creationId xmlns:a16="http://schemas.microsoft.com/office/drawing/2014/main" id="{905A29E6-F80F-874F-9D78-DA5A9108150F}"/>
              </a:ext>
            </a:extLst>
          </p:cNvPr>
          <p:cNvSpPr/>
          <p:nvPr/>
        </p:nvSpPr>
        <p:spPr>
          <a:xfrm>
            <a:off x="5120459" y="3235002"/>
            <a:ext cx="216000" cy="234000"/>
          </a:xfrm>
          <a:prstGeom prst="ellipse">
            <a:avLst/>
          </a:prstGeom>
          <a:solidFill>
            <a:schemeClr val="tx2">
              <a:lumMod val="60000"/>
              <a:lumOff val="40000"/>
            </a:schemeClr>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dirty="0"/>
          </a:p>
        </p:txBody>
      </p:sp>
      <p:sp>
        <p:nvSpPr>
          <p:cNvPr id="11" name="Ellipse 10">
            <a:extLst>
              <a:ext uri="{FF2B5EF4-FFF2-40B4-BE49-F238E27FC236}">
                <a16:creationId xmlns:a16="http://schemas.microsoft.com/office/drawing/2014/main" id="{59E0621E-C677-F896-7CD3-45B28378A57C}"/>
              </a:ext>
            </a:extLst>
          </p:cNvPr>
          <p:cNvSpPr/>
          <p:nvPr/>
        </p:nvSpPr>
        <p:spPr>
          <a:xfrm>
            <a:off x="4787639" y="2250387"/>
            <a:ext cx="216000" cy="234000"/>
          </a:xfrm>
          <a:prstGeom prst="ellipse">
            <a:avLst/>
          </a:prstGeom>
          <a:solidFill>
            <a:schemeClr val="tx2">
              <a:lumMod val="60000"/>
              <a:lumOff val="40000"/>
            </a:schemeClr>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dirty="0"/>
          </a:p>
        </p:txBody>
      </p:sp>
      <p:sp>
        <p:nvSpPr>
          <p:cNvPr id="12" name="Ellipse 11">
            <a:extLst>
              <a:ext uri="{FF2B5EF4-FFF2-40B4-BE49-F238E27FC236}">
                <a16:creationId xmlns:a16="http://schemas.microsoft.com/office/drawing/2014/main" id="{A752844E-ECAC-EC69-55E3-19914BA82E5D}"/>
              </a:ext>
            </a:extLst>
          </p:cNvPr>
          <p:cNvSpPr/>
          <p:nvPr/>
        </p:nvSpPr>
        <p:spPr>
          <a:xfrm>
            <a:off x="4045400" y="1537301"/>
            <a:ext cx="216000" cy="234000"/>
          </a:xfrm>
          <a:prstGeom prst="ellipse">
            <a:avLst/>
          </a:prstGeom>
          <a:solidFill>
            <a:schemeClr val="tx2">
              <a:lumMod val="60000"/>
              <a:lumOff val="40000"/>
            </a:schemeClr>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dirty="0">
              <a:highlight>
                <a:srgbClr val="FFFF00"/>
              </a:highlight>
            </a:endParaRPr>
          </a:p>
        </p:txBody>
      </p:sp>
      <p:grpSp>
        <p:nvGrpSpPr>
          <p:cNvPr id="19" name="Groupe 18">
            <a:extLst>
              <a:ext uri="{FF2B5EF4-FFF2-40B4-BE49-F238E27FC236}">
                <a16:creationId xmlns:a16="http://schemas.microsoft.com/office/drawing/2014/main" id="{90AC288F-F33A-C22D-B9C2-C7FF322A0863}"/>
              </a:ext>
            </a:extLst>
          </p:cNvPr>
          <p:cNvGrpSpPr/>
          <p:nvPr/>
        </p:nvGrpSpPr>
        <p:grpSpPr>
          <a:xfrm>
            <a:off x="4270260" y="1087708"/>
            <a:ext cx="941233" cy="400702"/>
            <a:chOff x="2698095" y="1145155"/>
            <a:chExt cx="941233" cy="400702"/>
          </a:xfrm>
        </p:grpSpPr>
        <p:cxnSp>
          <p:nvCxnSpPr>
            <p:cNvPr id="14" name="Connecteur droit 13">
              <a:extLst>
                <a:ext uri="{FF2B5EF4-FFF2-40B4-BE49-F238E27FC236}">
                  <a16:creationId xmlns:a16="http://schemas.microsoft.com/office/drawing/2014/main" id="{11B8EA29-3101-3A2B-25C1-27C297A5EFB8}"/>
                </a:ext>
              </a:extLst>
            </p:cNvPr>
            <p:cNvCxnSpPr>
              <a:cxnSpLocks/>
            </p:cNvCxnSpPr>
            <p:nvPr/>
          </p:nvCxnSpPr>
          <p:spPr>
            <a:xfrm flipV="1">
              <a:off x="2698095" y="1145155"/>
              <a:ext cx="258756" cy="400702"/>
            </a:xfrm>
            <a:prstGeom prst="line">
              <a:avLst/>
            </a:prstGeom>
            <a:ln w="28575">
              <a:solidFill>
                <a:schemeClr val="tx1">
                  <a:lumMod val="75000"/>
                  <a:lumOff val="25000"/>
                </a:schemeClr>
              </a:solidFill>
              <a:headEnd type="oval"/>
            </a:ln>
          </p:spPr>
          <p:style>
            <a:lnRef idx="2">
              <a:schemeClr val="accent1"/>
            </a:lnRef>
            <a:fillRef idx="0">
              <a:schemeClr val="accent1"/>
            </a:fillRef>
            <a:effectRef idx="1">
              <a:schemeClr val="accent1"/>
            </a:effectRef>
            <a:fontRef idx="minor">
              <a:schemeClr val="tx1"/>
            </a:fontRef>
          </p:style>
        </p:cxnSp>
        <p:cxnSp>
          <p:nvCxnSpPr>
            <p:cNvPr id="18" name="Connecteur droit 17">
              <a:extLst>
                <a:ext uri="{FF2B5EF4-FFF2-40B4-BE49-F238E27FC236}">
                  <a16:creationId xmlns:a16="http://schemas.microsoft.com/office/drawing/2014/main" id="{A72D22F3-05DD-96F5-22E6-046B27F1FFA7}"/>
                </a:ext>
              </a:extLst>
            </p:cNvPr>
            <p:cNvCxnSpPr/>
            <p:nvPr/>
          </p:nvCxnSpPr>
          <p:spPr>
            <a:xfrm>
              <a:off x="2941463" y="1145155"/>
              <a:ext cx="697865" cy="0"/>
            </a:xfrm>
            <a:prstGeom prst="line">
              <a:avLst/>
            </a:prstGeom>
            <a:ln w="28575">
              <a:solidFill>
                <a:schemeClr val="tx1">
                  <a:lumMod val="75000"/>
                  <a:lumOff val="25000"/>
                </a:schemeClr>
              </a:solidFill>
              <a:tailEnd type="oval"/>
            </a:ln>
          </p:spPr>
          <p:style>
            <a:lnRef idx="2">
              <a:schemeClr val="accent1"/>
            </a:lnRef>
            <a:fillRef idx="0">
              <a:schemeClr val="accent1"/>
            </a:fillRef>
            <a:effectRef idx="1">
              <a:schemeClr val="accent1"/>
            </a:effectRef>
            <a:fontRef idx="minor">
              <a:schemeClr val="tx1"/>
            </a:fontRef>
          </p:style>
        </p:cxnSp>
      </p:grpSp>
      <p:grpSp>
        <p:nvGrpSpPr>
          <p:cNvPr id="20" name="Groupe 19">
            <a:extLst>
              <a:ext uri="{FF2B5EF4-FFF2-40B4-BE49-F238E27FC236}">
                <a16:creationId xmlns:a16="http://schemas.microsoft.com/office/drawing/2014/main" id="{7329C823-6ACE-CDC6-8A4F-9A0F91EFAE9E}"/>
              </a:ext>
            </a:extLst>
          </p:cNvPr>
          <p:cNvGrpSpPr/>
          <p:nvPr/>
        </p:nvGrpSpPr>
        <p:grpSpPr>
          <a:xfrm>
            <a:off x="5079129" y="1924286"/>
            <a:ext cx="941233" cy="400702"/>
            <a:chOff x="2698095" y="1145155"/>
            <a:chExt cx="941233" cy="400702"/>
          </a:xfrm>
        </p:grpSpPr>
        <p:cxnSp>
          <p:nvCxnSpPr>
            <p:cNvPr id="21" name="Connecteur droit 20">
              <a:extLst>
                <a:ext uri="{FF2B5EF4-FFF2-40B4-BE49-F238E27FC236}">
                  <a16:creationId xmlns:a16="http://schemas.microsoft.com/office/drawing/2014/main" id="{68C9DBD7-F47B-CA5D-9D2D-C0938D4CC975}"/>
                </a:ext>
              </a:extLst>
            </p:cNvPr>
            <p:cNvCxnSpPr>
              <a:cxnSpLocks/>
            </p:cNvCxnSpPr>
            <p:nvPr/>
          </p:nvCxnSpPr>
          <p:spPr>
            <a:xfrm flipV="1">
              <a:off x="2698095" y="1145155"/>
              <a:ext cx="258756" cy="400702"/>
            </a:xfrm>
            <a:prstGeom prst="line">
              <a:avLst/>
            </a:prstGeom>
            <a:ln w="28575">
              <a:solidFill>
                <a:schemeClr val="tx1">
                  <a:lumMod val="75000"/>
                  <a:lumOff val="25000"/>
                </a:schemeClr>
              </a:solidFill>
              <a:headEnd type="oval"/>
            </a:ln>
          </p:spPr>
          <p:style>
            <a:lnRef idx="2">
              <a:schemeClr val="accent1"/>
            </a:lnRef>
            <a:fillRef idx="0">
              <a:schemeClr val="accent1"/>
            </a:fillRef>
            <a:effectRef idx="1">
              <a:schemeClr val="accent1"/>
            </a:effectRef>
            <a:fontRef idx="minor">
              <a:schemeClr val="tx1"/>
            </a:fontRef>
          </p:style>
        </p:cxnSp>
        <p:cxnSp>
          <p:nvCxnSpPr>
            <p:cNvPr id="22" name="Connecteur droit 21">
              <a:extLst>
                <a:ext uri="{FF2B5EF4-FFF2-40B4-BE49-F238E27FC236}">
                  <a16:creationId xmlns:a16="http://schemas.microsoft.com/office/drawing/2014/main" id="{05C8E15A-BB19-D6AD-802C-663037280C08}"/>
                </a:ext>
              </a:extLst>
            </p:cNvPr>
            <p:cNvCxnSpPr/>
            <p:nvPr/>
          </p:nvCxnSpPr>
          <p:spPr>
            <a:xfrm>
              <a:off x="2941463" y="1145155"/>
              <a:ext cx="697865" cy="0"/>
            </a:xfrm>
            <a:prstGeom prst="line">
              <a:avLst/>
            </a:prstGeom>
            <a:ln w="28575">
              <a:solidFill>
                <a:schemeClr val="tx1">
                  <a:lumMod val="75000"/>
                  <a:lumOff val="25000"/>
                </a:schemeClr>
              </a:solidFill>
              <a:tailEnd type="oval"/>
            </a:ln>
          </p:spPr>
          <p:style>
            <a:lnRef idx="2">
              <a:schemeClr val="accent1"/>
            </a:lnRef>
            <a:fillRef idx="0">
              <a:schemeClr val="accent1"/>
            </a:fillRef>
            <a:effectRef idx="1">
              <a:schemeClr val="accent1"/>
            </a:effectRef>
            <a:fontRef idx="minor">
              <a:schemeClr val="tx1"/>
            </a:fontRef>
          </p:style>
        </p:cxnSp>
      </p:grpSp>
      <p:grpSp>
        <p:nvGrpSpPr>
          <p:cNvPr id="23" name="Groupe 22">
            <a:extLst>
              <a:ext uri="{FF2B5EF4-FFF2-40B4-BE49-F238E27FC236}">
                <a16:creationId xmlns:a16="http://schemas.microsoft.com/office/drawing/2014/main" id="{10226047-2F3A-86C3-E26A-BF802AC2DA12}"/>
              </a:ext>
            </a:extLst>
          </p:cNvPr>
          <p:cNvGrpSpPr/>
          <p:nvPr/>
        </p:nvGrpSpPr>
        <p:grpSpPr>
          <a:xfrm flipV="1">
            <a:off x="5208507" y="4290335"/>
            <a:ext cx="941233" cy="400702"/>
            <a:chOff x="2698095" y="1145155"/>
            <a:chExt cx="941233" cy="400702"/>
          </a:xfrm>
        </p:grpSpPr>
        <p:cxnSp>
          <p:nvCxnSpPr>
            <p:cNvPr id="24" name="Connecteur droit 23">
              <a:extLst>
                <a:ext uri="{FF2B5EF4-FFF2-40B4-BE49-F238E27FC236}">
                  <a16:creationId xmlns:a16="http://schemas.microsoft.com/office/drawing/2014/main" id="{90A36556-A54A-BF86-8F85-AC3D6DF9E910}"/>
                </a:ext>
              </a:extLst>
            </p:cNvPr>
            <p:cNvCxnSpPr>
              <a:cxnSpLocks/>
            </p:cNvCxnSpPr>
            <p:nvPr/>
          </p:nvCxnSpPr>
          <p:spPr>
            <a:xfrm flipV="1">
              <a:off x="2698095" y="1145155"/>
              <a:ext cx="258756" cy="400702"/>
            </a:xfrm>
            <a:prstGeom prst="line">
              <a:avLst/>
            </a:prstGeom>
            <a:ln w="28575">
              <a:solidFill>
                <a:schemeClr val="tx1">
                  <a:lumMod val="75000"/>
                  <a:lumOff val="25000"/>
                </a:schemeClr>
              </a:solidFill>
              <a:headEnd type="oval"/>
            </a:ln>
          </p:spPr>
          <p:style>
            <a:lnRef idx="2">
              <a:schemeClr val="accent1"/>
            </a:lnRef>
            <a:fillRef idx="0">
              <a:schemeClr val="accent1"/>
            </a:fillRef>
            <a:effectRef idx="1">
              <a:schemeClr val="accent1"/>
            </a:effectRef>
            <a:fontRef idx="minor">
              <a:schemeClr val="tx1"/>
            </a:fontRef>
          </p:style>
        </p:cxnSp>
        <p:cxnSp>
          <p:nvCxnSpPr>
            <p:cNvPr id="25" name="Connecteur droit 24">
              <a:extLst>
                <a:ext uri="{FF2B5EF4-FFF2-40B4-BE49-F238E27FC236}">
                  <a16:creationId xmlns:a16="http://schemas.microsoft.com/office/drawing/2014/main" id="{3D6C6297-8F5A-C546-6142-33FE91E7C99C}"/>
                </a:ext>
              </a:extLst>
            </p:cNvPr>
            <p:cNvCxnSpPr/>
            <p:nvPr/>
          </p:nvCxnSpPr>
          <p:spPr>
            <a:xfrm>
              <a:off x="2941463" y="1145155"/>
              <a:ext cx="697865" cy="0"/>
            </a:xfrm>
            <a:prstGeom prst="line">
              <a:avLst/>
            </a:prstGeom>
            <a:ln w="28575">
              <a:solidFill>
                <a:schemeClr val="tx1">
                  <a:lumMod val="75000"/>
                  <a:lumOff val="25000"/>
                </a:schemeClr>
              </a:solidFill>
              <a:tailEnd type="oval"/>
            </a:ln>
          </p:spPr>
          <p:style>
            <a:lnRef idx="2">
              <a:schemeClr val="accent1"/>
            </a:lnRef>
            <a:fillRef idx="0">
              <a:schemeClr val="accent1"/>
            </a:fillRef>
            <a:effectRef idx="1">
              <a:schemeClr val="accent1"/>
            </a:effectRef>
            <a:fontRef idx="minor">
              <a:schemeClr val="tx1"/>
            </a:fontRef>
          </p:style>
        </p:cxnSp>
      </p:grpSp>
      <p:grpSp>
        <p:nvGrpSpPr>
          <p:cNvPr id="26" name="Groupe 25">
            <a:extLst>
              <a:ext uri="{FF2B5EF4-FFF2-40B4-BE49-F238E27FC236}">
                <a16:creationId xmlns:a16="http://schemas.microsoft.com/office/drawing/2014/main" id="{F0432750-D11F-E2E5-7CAD-C0700A4FFABE}"/>
              </a:ext>
            </a:extLst>
          </p:cNvPr>
          <p:cNvGrpSpPr/>
          <p:nvPr/>
        </p:nvGrpSpPr>
        <p:grpSpPr>
          <a:xfrm flipV="1">
            <a:off x="4513628" y="5501155"/>
            <a:ext cx="941233" cy="400702"/>
            <a:chOff x="2698095" y="1145155"/>
            <a:chExt cx="941233" cy="400702"/>
          </a:xfrm>
        </p:grpSpPr>
        <p:cxnSp>
          <p:nvCxnSpPr>
            <p:cNvPr id="27" name="Connecteur droit 26">
              <a:extLst>
                <a:ext uri="{FF2B5EF4-FFF2-40B4-BE49-F238E27FC236}">
                  <a16:creationId xmlns:a16="http://schemas.microsoft.com/office/drawing/2014/main" id="{CCA54CAF-F569-7E9F-B351-2F4BE58980B9}"/>
                </a:ext>
              </a:extLst>
            </p:cNvPr>
            <p:cNvCxnSpPr>
              <a:cxnSpLocks/>
            </p:cNvCxnSpPr>
            <p:nvPr/>
          </p:nvCxnSpPr>
          <p:spPr>
            <a:xfrm flipV="1">
              <a:off x="2698095" y="1145155"/>
              <a:ext cx="258756" cy="400702"/>
            </a:xfrm>
            <a:prstGeom prst="line">
              <a:avLst/>
            </a:prstGeom>
            <a:ln w="28575">
              <a:solidFill>
                <a:schemeClr val="tx1">
                  <a:lumMod val="75000"/>
                  <a:lumOff val="25000"/>
                </a:schemeClr>
              </a:solidFill>
              <a:headEnd type="oval"/>
            </a:ln>
          </p:spPr>
          <p:style>
            <a:lnRef idx="2">
              <a:schemeClr val="accent1"/>
            </a:lnRef>
            <a:fillRef idx="0">
              <a:schemeClr val="accent1"/>
            </a:fillRef>
            <a:effectRef idx="1">
              <a:schemeClr val="accent1"/>
            </a:effectRef>
            <a:fontRef idx="minor">
              <a:schemeClr val="tx1"/>
            </a:fontRef>
          </p:style>
        </p:cxnSp>
        <p:cxnSp>
          <p:nvCxnSpPr>
            <p:cNvPr id="28" name="Connecteur droit 27">
              <a:extLst>
                <a:ext uri="{FF2B5EF4-FFF2-40B4-BE49-F238E27FC236}">
                  <a16:creationId xmlns:a16="http://schemas.microsoft.com/office/drawing/2014/main" id="{C6857DAC-BCD4-B477-3394-CE480D8A1B6F}"/>
                </a:ext>
              </a:extLst>
            </p:cNvPr>
            <p:cNvCxnSpPr/>
            <p:nvPr/>
          </p:nvCxnSpPr>
          <p:spPr>
            <a:xfrm>
              <a:off x="2941463" y="1145155"/>
              <a:ext cx="697865" cy="0"/>
            </a:xfrm>
            <a:prstGeom prst="line">
              <a:avLst/>
            </a:prstGeom>
            <a:ln w="28575">
              <a:solidFill>
                <a:schemeClr val="tx1">
                  <a:lumMod val="75000"/>
                  <a:lumOff val="25000"/>
                </a:schemeClr>
              </a:solidFill>
              <a:tailEnd type="oval"/>
            </a:ln>
          </p:spPr>
          <p:style>
            <a:lnRef idx="2">
              <a:schemeClr val="accent1"/>
            </a:lnRef>
            <a:fillRef idx="0">
              <a:schemeClr val="accent1"/>
            </a:fillRef>
            <a:effectRef idx="1">
              <a:schemeClr val="accent1"/>
            </a:effectRef>
            <a:fontRef idx="minor">
              <a:schemeClr val="tx1"/>
            </a:fontRef>
          </p:style>
        </p:cxnSp>
      </p:grpSp>
      <p:cxnSp>
        <p:nvCxnSpPr>
          <p:cNvPr id="30" name="Connecteur droit 29">
            <a:extLst>
              <a:ext uri="{FF2B5EF4-FFF2-40B4-BE49-F238E27FC236}">
                <a16:creationId xmlns:a16="http://schemas.microsoft.com/office/drawing/2014/main" id="{8E453C2C-ABC9-B2D0-4F67-263188411DAE}"/>
              </a:ext>
            </a:extLst>
          </p:cNvPr>
          <p:cNvCxnSpPr>
            <a:cxnSpLocks/>
          </p:cNvCxnSpPr>
          <p:nvPr/>
        </p:nvCxnSpPr>
        <p:spPr>
          <a:xfrm>
            <a:off x="5415783" y="3387363"/>
            <a:ext cx="957502" cy="0"/>
          </a:xfrm>
          <a:prstGeom prst="line">
            <a:avLst/>
          </a:prstGeom>
          <a:ln>
            <a:solidFill>
              <a:schemeClr val="tx1">
                <a:lumMod val="75000"/>
                <a:lumOff val="25000"/>
              </a:schemeClr>
            </a:solidFill>
            <a:headEnd type="oval"/>
            <a:tailEnd type="oval"/>
          </a:ln>
        </p:spPr>
        <p:style>
          <a:lnRef idx="2">
            <a:schemeClr val="accent1"/>
          </a:lnRef>
          <a:fillRef idx="0">
            <a:schemeClr val="accent1"/>
          </a:fillRef>
          <a:effectRef idx="1">
            <a:schemeClr val="accent1"/>
          </a:effectRef>
          <a:fontRef idx="minor">
            <a:schemeClr val="tx1"/>
          </a:fontRef>
        </p:style>
      </p:cxnSp>
      <p:sp>
        <p:nvSpPr>
          <p:cNvPr id="31" name="Rectangle : coins arrondis 30">
            <a:extLst>
              <a:ext uri="{FF2B5EF4-FFF2-40B4-BE49-F238E27FC236}">
                <a16:creationId xmlns:a16="http://schemas.microsoft.com/office/drawing/2014/main" id="{E406AAC7-780F-66F3-9C65-7F2233573BAC}"/>
              </a:ext>
            </a:extLst>
          </p:cNvPr>
          <p:cNvSpPr/>
          <p:nvPr/>
        </p:nvSpPr>
        <p:spPr>
          <a:xfrm>
            <a:off x="5408726" y="576499"/>
            <a:ext cx="4320000" cy="792000"/>
          </a:xfrm>
          <a:prstGeom prst="roundRect">
            <a:avLst>
              <a:gd name="adj" fmla="val 33331"/>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fr-FR" b="1" dirty="0"/>
              <a:t>Performance</a:t>
            </a:r>
            <a:endParaRPr lang="fr-FR" dirty="0">
              <a:solidFill>
                <a:schemeClr val="tx2">
                  <a:lumMod val="20000"/>
                  <a:lumOff val="80000"/>
                </a:schemeClr>
              </a:solidFill>
            </a:endParaRPr>
          </a:p>
        </p:txBody>
      </p:sp>
      <p:sp>
        <p:nvSpPr>
          <p:cNvPr id="37" name="Rectangle : coins arrondis 36">
            <a:extLst>
              <a:ext uri="{FF2B5EF4-FFF2-40B4-BE49-F238E27FC236}">
                <a16:creationId xmlns:a16="http://schemas.microsoft.com/office/drawing/2014/main" id="{CB4C335E-3FF7-9F6F-6FF2-87E3B8C45D71}"/>
              </a:ext>
            </a:extLst>
          </p:cNvPr>
          <p:cNvSpPr/>
          <p:nvPr/>
        </p:nvSpPr>
        <p:spPr>
          <a:xfrm>
            <a:off x="6214795" y="1740782"/>
            <a:ext cx="4320000" cy="792000"/>
          </a:xfrm>
          <a:prstGeom prst="roundRect">
            <a:avLst>
              <a:gd name="adj" fmla="val 33331"/>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fr-FR" b="1" dirty="0"/>
              <a:t>Sécurité</a:t>
            </a:r>
            <a:endParaRPr lang="fr-FR" dirty="0">
              <a:solidFill>
                <a:schemeClr val="tx2">
                  <a:lumMod val="20000"/>
                  <a:lumOff val="80000"/>
                </a:schemeClr>
              </a:solidFill>
            </a:endParaRPr>
          </a:p>
        </p:txBody>
      </p:sp>
      <p:sp>
        <p:nvSpPr>
          <p:cNvPr id="38" name="Rectangle : coins arrondis 37">
            <a:extLst>
              <a:ext uri="{FF2B5EF4-FFF2-40B4-BE49-F238E27FC236}">
                <a16:creationId xmlns:a16="http://schemas.microsoft.com/office/drawing/2014/main" id="{BF7D0A8D-58C6-5DC0-9EEA-493BD01F4935}"/>
              </a:ext>
            </a:extLst>
          </p:cNvPr>
          <p:cNvSpPr/>
          <p:nvPr/>
        </p:nvSpPr>
        <p:spPr>
          <a:xfrm>
            <a:off x="6564205" y="3003615"/>
            <a:ext cx="4320000" cy="792000"/>
          </a:xfrm>
          <a:prstGeom prst="roundRect">
            <a:avLst>
              <a:gd name="adj" fmla="val 33331"/>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fr-FR" b="1" dirty="0"/>
              <a:t>Disponibilité</a:t>
            </a:r>
            <a:endParaRPr lang="fr-FR" b="1" dirty="0">
              <a:solidFill>
                <a:schemeClr val="tx2">
                  <a:lumMod val="20000"/>
                  <a:lumOff val="80000"/>
                </a:schemeClr>
              </a:solidFill>
            </a:endParaRPr>
          </a:p>
        </p:txBody>
      </p:sp>
      <p:sp>
        <p:nvSpPr>
          <p:cNvPr id="39" name="Rectangle : coins arrondis 38">
            <a:extLst>
              <a:ext uri="{FF2B5EF4-FFF2-40B4-BE49-F238E27FC236}">
                <a16:creationId xmlns:a16="http://schemas.microsoft.com/office/drawing/2014/main" id="{3369892F-830B-3EED-E610-0B9094623D9E}"/>
              </a:ext>
            </a:extLst>
          </p:cNvPr>
          <p:cNvSpPr/>
          <p:nvPr/>
        </p:nvSpPr>
        <p:spPr>
          <a:xfrm>
            <a:off x="5628274" y="5430732"/>
            <a:ext cx="4320000" cy="792000"/>
          </a:xfrm>
          <a:prstGeom prst="roundRect">
            <a:avLst>
              <a:gd name="adj" fmla="val 33331"/>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fr-FR" b="1" dirty="0"/>
              <a:t>Facilité d’utilisation</a:t>
            </a:r>
            <a:r>
              <a:rPr lang="fr-FR" dirty="0"/>
              <a:t> </a:t>
            </a:r>
            <a:endParaRPr lang="fr-FR" b="1" dirty="0">
              <a:solidFill>
                <a:schemeClr val="tx2">
                  <a:lumMod val="20000"/>
                  <a:lumOff val="80000"/>
                </a:schemeClr>
              </a:solidFill>
            </a:endParaRPr>
          </a:p>
        </p:txBody>
      </p:sp>
      <p:sp>
        <p:nvSpPr>
          <p:cNvPr id="7" name="Rectangle : coins arrondis 6">
            <a:extLst>
              <a:ext uri="{FF2B5EF4-FFF2-40B4-BE49-F238E27FC236}">
                <a16:creationId xmlns:a16="http://schemas.microsoft.com/office/drawing/2014/main" id="{29BF7AEA-E515-2C68-2EDF-98B25FC2F49E}"/>
              </a:ext>
            </a:extLst>
          </p:cNvPr>
          <p:cNvSpPr/>
          <p:nvPr/>
        </p:nvSpPr>
        <p:spPr>
          <a:xfrm>
            <a:off x="6373285" y="4266449"/>
            <a:ext cx="4320000" cy="792000"/>
          </a:xfrm>
          <a:prstGeom prst="roundRect">
            <a:avLst>
              <a:gd name="adj" fmla="val 33331"/>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fr-FR" b="1" dirty="0"/>
              <a:t>Responsivité</a:t>
            </a:r>
            <a:endParaRPr lang="fr-FR" b="1" dirty="0">
              <a:solidFill>
                <a:schemeClr val="tx2">
                  <a:lumMod val="20000"/>
                  <a:lumOff val="80000"/>
                </a:schemeClr>
              </a:solidFill>
            </a:endParaRPr>
          </a:p>
        </p:txBody>
      </p:sp>
      <p:sp>
        <p:nvSpPr>
          <p:cNvPr id="16" name="Ellipse 15">
            <a:extLst>
              <a:ext uri="{FF2B5EF4-FFF2-40B4-BE49-F238E27FC236}">
                <a16:creationId xmlns:a16="http://schemas.microsoft.com/office/drawing/2014/main" id="{E3D1E018-D33F-30D8-1EFD-EAB27F1797EB}"/>
              </a:ext>
            </a:extLst>
          </p:cNvPr>
          <p:cNvSpPr/>
          <p:nvPr/>
        </p:nvSpPr>
        <p:spPr>
          <a:xfrm>
            <a:off x="4291638" y="5182417"/>
            <a:ext cx="216000" cy="234000"/>
          </a:xfrm>
          <a:prstGeom prst="ellipse">
            <a:avLst/>
          </a:prstGeom>
          <a:solidFill>
            <a:schemeClr val="tx2">
              <a:lumMod val="60000"/>
              <a:lumOff val="40000"/>
            </a:schemeClr>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dirty="0"/>
          </a:p>
        </p:txBody>
      </p:sp>
      <p:sp>
        <p:nvSpPr>
          <p:cNvPr id="8" name="Organigramme : Connecteur 7">
            <a:extLst>
              <a:ext uri="{FF2B5EF4-FFF2-40B4-BE49-F238E27FC236}">
                <a16:creationId xmlns:a16="http://schemas.microsoft.com/office/drawing/2014/main" id="{D54A43EF-A245-BD4F-9BB7-0737F06F7481}"/>
              </a:ext>
            </a:extLst>
          </p:cNvPr>
          <p:cNvSpPr/>
          <p:nvPr/>
        </p:nvSpPr>
        <p:spPr>
          <a:xfrm>
            <a:off x="11531150" y="6497904"/>
            <a:ext cx="553577" cy="277051"/>
          </a:xfrm>
          <a:prstGeom prst="flowChartConnector">
            <a:avLst/>
          </a:prstGeom>
          <a:solidFill>
            <a:schemeClr val="tx1"/>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200" b="1" dirty="0">
                <a:solidFill>
                  <a:schemeClr val="bg1"/>
                </a:solidFill>
              </a:rPr>
              <a:t>12</a:t>
            </a:r>
          </a:p>
        </p:txBody>
      </p:sp>
    </p:spTree>
    <p:extLst>
      <p:ext uri="{BB962C8B-B14F-4D97-AF65-F5344CB8AC3E}">
        <p14:creationId xmlns:p14="http://schemas.microsoft.com/office/powerpoint/2010/main" val="2448189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6"/>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5"/>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4"/>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grpId="0" nodeType="clickEffect">
                                  <p:stCondLst>
                                    <p:cond delay="0"/>
                                  </p:stCondLst>
                                  <p:childTnLst>
                                    <p:set>
                                      <p:cBhvr>
                                        <p:cTn id="25" dur="1" fill="hold">
                                          <p:stCondLst>
                                            <p:cond delay="0"/>
                                          </p:stCondLst>
                                        </p:cTn>
                                        <p:tgtEl>
                                          <p:spTgt spid="12"/>
                                        </p:tgtEl>
                                        <p:attrNameLst>
                                          <p:attrName>style.visibility</p:attrName>
                                        </p:attrNameLst>
                                      </p:cBhvr>
                                      <p:to>
                                        <p:strVal val="visible"/>
                                      </p:to>
                                    </p:set>
                                    <p:anim calcmode="lin" valueType="num">
                                      <p:cBhvr>
                                        <p:cTn id="26" dur="500" fill="hold"/>
                                        <p:tgtEl>
                                          <p:spTgt spid="12"/>
                                        </p:tgtEl>
                                        <p:attrNameLst>
                                          <p:attrName>ppt_w</p:attrName>
                                        </p:attrNameLst>
                                      </p:cBhvr>
                                      <p:tavLst>
                                        <p:tav tm="0">
                                          <p:val>
                                            <p:fltVal val="0"/>
                                          </p:val>
                                        </p:tav>
                                        <p:tav tm="100000">
                                          <p:val>
                                            <p:strVal val="#ppt_w"/>
                                          </p:val>
                                        </p:tav>
                                      </p:tavLst>
                                    </p:anim>
                                    <p:anim calcmode="lin" valueType="num">
                                      <p:cBhvr>
                                        <p:cTn id="27" dur="500" fill="hold"/>
                                        <p:tgtEl>
                                          <p:spTgt spid="12"/>
                                        </p:tgtEl>
                                        <p:attrNameLst>
                                          <p:attrName>ppt_h</p:attrName>
                                        </p:attrNameLst>
                                      </p:cBhvr>
                                      <p:tavLst>
                                        <p:tav tm="0">
                                          <p:val>
                                            <p:fltVal val="0"/>
                                          </p:val>
                                        </p:tav>
                                        <p:tav tm="100000">
                                          <p:val>
                                            <p:strVal val="#ppt_h"/>
                                          </p:val>
                                        </p:tav>
                                      </p:tavLst>
                                    </p:anim>
                                    <p:animEffect transition="in" filter="fade">
                                      <p:cBhvr>
                                        <p:cTn id="28" dur="500"/>
                                        <p:tgtEl>
                                          <p:spTgt spid="12"/>
                                        </p:tgtEl>
                                      </p:cBhvr>
                                    </p:animEffect>
                                  </p:childTnLst>
                                </p:cTn>
                              </p:par>
                            </p:childTnLst>
                          </p:cTn>
                        </p:par>
                        <p:par>
                          <p:cTn id="29" fill="hold">
                            <p:stCondLst>
                              <p:cond delay="500"/>
                            </p:stCondLst>
                            <p:childTnLst>
                              <p:par>
                                <p:cTn id="30" presetID="22" presetClass="entr" presetSubtype="8" fill="hold" nodeType="after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wipe(left)">
                                      <p:cBhvr>
                                        <p:cTn id="32" dur="500"/>
                                        <p:tgtEl>
                                          <p:spTgt spid="19"/>
                                        </p:tgtEl>
                                      </p:cBhvr>
                                    </p:animEffect>
                                  </p:childTnLst>
                                </p:cTn>
                              </p:par>
                            </p:childTnLst>
                          </p:cTn>
                        </p:par>
                        <p:par>
                          <p:cTn id="33" fill="hold">
                            <p:stCondLst>
                              <p:cond delay="1000"/>
                            </p:stCondLst>
                            <p:childTnLst>
                              <p:par>
                                <p:cTn id="34" presetID="22" presetClass="entr" presetSubtype="8" fill="hold" grpId="0" nodeType="afterEffect">
                                  <p:stCondLst>
                                    <p:cond delay="0"/>
                                  </p:stCondLst>
                                  <p:childTnLst>
                                    <p:set>
                                      <p:cBhvr>
                                        <p:cTn id="35" dur="1" fill="hold">
                                          <p:stCondLst>
                                            <p:cond delay="0"/>
                                          </p:stCondLst>
                                        </p:cTn>
                                        <p:tgtEl>
                                          <p:spTgt spid="31"/>
                                        </p:tgtEl>
                                        <p:attrNameLst>
                                          <p:attrName>style.visibility</p:attrName>
                                        </p:attrNameLst>
                                      </p:cBhvr>
                                      <p:to>
                                        <p:strVal val="visible"/>
                                      </p:to>
                                    </p:set>
                                    <p:animEffect transition="in" filter="wipe(left)">
                                      <p:cBhvr>
                                        <p:cTn id="36" dur="500"/>
                                        <p:tgtEl>
                                          <p:spTgt spid="31"/>
                                        </p:tgtEl>
                                      </p:cBhvr>
                                    </p:animEffect>
                                  </p:childTnLst>
                                </p:cTn>
                              </p:par>
                            </p:childTnLst>
                          </p:cTn>
                        </p:par>
                        <p:par>
                          <p:cTn id="37" fill="hold">
                            <p:stCondLst>
                              <p:cond delay="1500"/>
                            </p:stCondLst>
                            <p:childTnLst>
                              <p:par>
                                <p:cTn id="38" presetID="10" presetClass="entr" presetSubtype="0" fill="hold" nodeType="afterEffect">
                                  <p:stCondLst>
                                    <p:cond delay="0"/>
                                  </p:stCondLst>
                                  <p:childTnLst>
                                    <p:set>
                                      <p:cBhvr>
                                        <p:cTn id="39" dur="1" fill="hold">
                                          <p:stCondLst>
                                            <p:cond delay="0"/>
                                          </p:stCondLst>
                                        </p:cTn>
                                        <p:tgtEl>
                                          <p:spTgt spid="31">
                                            <p:txEl>
                                              <p:pRg st="0" end="0"/>
                                            </p:txEl>
                                          </p:spTgt>
                                        </p:tgtEl>
                                        <p:attrNameLst>
                                          <p:attrName>style.visibility</p:attrName>
                                        </p:attrNameLst>
                                      </p:cBhvr>
                                      <p:to>
                                        <p:strVal val="visible"/>
                                      </p:to>
                                    </p:set>
                                    <p:animEffect transition="in" filter="fade">
                                      <p:cBhvr>
                                        <p:cTn id="40" dur="500"/>
                                        <p:tgtEl>
                                          <p:spTgt spid="31">
                                            <p:txEl>
                                              <p:pRg st="0" end="0"/>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53" presetClass="entr" presetSubtype="16" fill="hold" grpId="0" nodeType="clickEffect">
                                  <p:stCondLst>
                                    <p:cond delay="0"/>
                                  </p:stCondLst>
                                  <p:childTnLst>
                                    <p:set>
                                      <p:cBhvr>
                                        <p:cTn id="44" dur="1" fill="hold">
                                          <p:stCondLst>
                                            <p:cond delay="0"/>
                                          </p:stCondLst>
                                        </p:cTn>
                                        <p:tgtEl>
                                          <p:spTgt spid="11"/>
                                        </p:tgtEl>
                                        <p:attrNameLst>
                                          <p:attrName>style.visibility</p:attrName>
                                        </p:attrNameLst>
                                      </p:cBhvr>
                                      <p:to>
                                        <p:strVal val="visible"/>
                                      </p:to>
                                    </p:set>
                                    <p:anim calcmode="lin" valueType="num">
                                      <p:cBhvr>
                                        <p:cTn id="45" dur="500" fill="hold"/>
                                        <p:tgtEl>
                                          <p:spTgt spid="11"/>
                                        </p:tgtEl>
                                        <p:attrNameLst>
                                          <p:attrName>ppt_w</p:attrName>
                                        </p:attrNameLst>
                                      </p:cBhvr>
                                      <p:tavLst>
                                        <p:tav tm="0">
                                          <p:val>
                                            <p:fltVal val="0"/>
                                          </p:val>
                                        </p:tav>
                                        <p:tav tm="100000">
                                          <p:val>
                                            <p:strVal val="#ppt_w"/>
                                          </p:val>
                                        </p:tav>
                                      </p:tavLst>
                                    </p:anim>
                                    <p:anim calcmode="lin" valueType="num">
                                      <p:cBhvr>
                                        <p:cTn id="46" dur="500" fill="hold"/>
                                        <p:tgtEl>
                                          <p:spTgt spid="11"/>
                                        </p:tgtEl>
                                        <p:attrNameLst>
                                          <p:attrName>ppt_h</p:attrName>
                                        </p:attrNameLst>
                                      </p:cBhvr>
                                      <p:tavLst>
                                        <p:tav tm="0">
                                          <p:val>
                                            <p:fltVal val="0"/>
                                          </p:val>
                                        </p:tav>
                                        <p:tav tm="100000">
                                          <p:val>
                                            <p:strVal val="#ppt_h"/>
                                          </p:val>
                                        </p:tav>
                                      </p:tavLst>
                                    </p:anim>
                                    <p:animEffect transition="in" filter="fade">
                                      <p:cBhvr>
                                        <p:cTn id="47" dur="500"/>
                                        <p:tgtEl>
                                          <p:spTgt spid="11"/>
                                        </p:tgtEl>
                                      </p:cBhvr>
                                    </p:animEffect>
                                  </p:childTnLst>
                                </p:cTn>
                              </p:par>
                            </p:childTnLst>
                          </p:cTn>
                        </p:par>
                        <p:par>
                          <p:cTn id="48" fill="hold">
                            <p:stCondLst>
                              <p:cond delay="500"/>
                            </p:stCondLst>
                            <p:childTnLst>
                              <p:par>
                                <p:cTn id="49" presetID="22" presetClass="entr" presetSubtype="8" fill="hold" nodeType="afterEffect">
                                  <p:stCondLst>
                                    <p:cond delay="0"/>
                                  </p:stCondLst>
                                  <p:childTnLst>
                                    <p:set>
                                      <p:cBhvr>
                                        <p:cTn id="50" dur="1" fill="hold">
                                          <p:stCondLst>
                                            <p:cond delay="0"/>
                                          </p:stCondLst>
                                        </p:cTn>
                                        <p:tgtEl>
                                          <p:spTgt spid="20"/>
                                        </p:tgtEl>
                                        <p:attrNameLst>
                                          <p:attrName>style.visibility</p:attrName>
                                        </p:attrNameLst>
                                      </p:cBhvr>
                                      <p:to>
                                        <p:strVal val="visible"/>
                                      </p:to>
                                    </p:set>
                                    <p:animEffect transition="in" filter="wipe(left)">
                                      <p:cBhvr>
                                        <p:cTn id="51" dur="500"/>
                                        <p:tgtEl>
                                          <p:spTgt spid="20"/>
                                        </p:tgtEl>
                                      </p:cBhvr>
                                    </p:animEffect>
                                  </p:childTnLst>
                                </p:cTn>
                              </p:par>
                            </p:childTnLst>
                          </p:cTn>
                        </p:par>
                        <p:par>
                          <p:cTn id="52" fill="hold">
                            <p:stCondLst>
                              <p:cond delay="1000"/>
                            </p:stCondLst>
                            <p:childTnLst>
                              <p:par>
                                <p:cTn id="53" presetID="22" presetClass="entr" presetSubtype="8" fill="hold" grpId="0" nodeType="afterEffect">
                                  <p:stCondLst>
                                    <p:cond delay="0"/>
                                  </p:stCondLst>
                                  <p:childTnLst>
                                    <p:set>
                                      <p:cBhvr>
                                        <p:cTn id="54" dur="1" fill="hold">
                                          <p:stCondLst>
                                            <p:cond delay="0"/>
                                          </p:stCondLst>
                                        </p:cTn>
                                        <p:tgtEl>
                                          <p:spTgt spid="37"/>
                                        </p:tgtEl>
                                        <p:attrNameLst>
                                          <p:attrName>style.visibility</p:attrName>
                                        </p:attrNameLst>
                                      </p:cBhvr>
                                      <p:to>
                                        <p:strVal val="visible"/>
                                      </p:to>
                                    </p:set>
                                    <p:animEffect transition="in" filter="wipe(left)">
                                      <p:cBhvr>
                                        <p:cTn id="55" dur="500"/>
                                        <p:tgtEl>
                                          <p:spTgt spid="37"/>
                                        </p:tgtEl>
                                      </p:cBhvr>
                                    </p:animEffect>
                                  </p:childTnLst>
                                </p:cTn>
                              </p:par>
                            </p:childTnLst>
                          </p:cTn>
                        </p:par>
                        <p:par>
                          <p:cTn id="56" fill="hold">
                            <p:stCondLst>
                              <p:cond delay="1500"/>
                            </p:stCondLst>
                            <p:childTnLst>
                              <p:par>
                                <p:cTn id="57" presetID="10" presetClass="entr" presetSubtype="0" fill="hold" grpId="1" nodeType="afterEffect">
                                  <p:stCondLst>
                                    <p:cond delay="0"/>
                                  </p:stCondLst>
                                  <p:childTnLst>
                                    <p:set>
                                      <p:cBhvr>
                                        <p:cTn id="58" dur="1" fill="hold">
                                          <p:stCondLst>
                                            <p:cond delay="0"/>
                                          </p:stCondLst>
                                        </p:cTn>
                                        <p:tgtEl>
                                          <p:spTgt spid="37"/>
                                        </p:tgtEl>
                                        <p:attrNameLst>
                                          <p:attrName>style.visibility</p:attrName>
                                        </p:attrNameLst>
                                      </p:cBhvr>
                                      <p:to>
                                        <p:strVal val="visible"/>
                                      </p:to>
                                    </p:set>
                                    <p:animEffect transition="in" filter="fade">
                                      <p:cBhvr>
                                        <p:cTn id="59" dur="500"/>
                                        <p:tgtEl>
                                          <p:spTgt spid="37"/>
                                        </p:tgtEl>
                                      </p:cBhvr>
                                    </p:animEffect>
                                  </p:childTnLst>
                                </p:cTn>
                              </p:par>
                            </p:childTnLst>
                          </p:cTn>
                        </p:par>
                      </p:childTnLst>
                    </p:cTn>
                  </p:par>
                  <p:par>
                    <p:cTn id="60" fill="hold">
                      <p:stCondLst>
                        <p:cond delay="indefinite"/>
                      </p:stCondLst>
                      <p:childTnLst>
                        <p:par>
                          <p:cTn id="61" fill="hold">
                            <p:stCondLst>
                              <p:cond delay="0"/>
                            </p:stCondLst>
                            <p:childTnLst>
                              <p:par>
                                <p:cTn id="62" presetID="53" presetClass="entr" presetSubtype="16" fill="hold" grpId="0" nodeType="clickEffect">
                                  <p:stCondLst>
                                    <p:cond delay="0"/>
                                  </p:stCondLst>
                                  <p:childTnLst>
                                    <p:set>
                                      <p:cBhvr>
                                        <p:cTn id="63" dur="1" fill="hold">
                                          <p:stCondLst>
                                            <p:cond delay="0"/>
                                          </p:stCondLst>
                                        </p:cTn>
                                        <p:tgtEl>
                                          <p:spTgt spid="10"/>
                                        </p:tgtEl>
                                        <p:attrNameLst>
                                          <p:attrName>style.visibility</p:attrName>
                                        </p:attrNameLst>
                                      </p:cBhvr>
                                      <p:to>
                                        <p:strVal val="visible"/>
                                      </p:to>
                                    </p:set>
                                    <p:anim calcmode="lin" valueType="num">
                                      <p:cBhvr>
                                        <p:cTn id="64" dur="500" fill="hold"/>
                                        <p:tgtEl>
                                          <p:spTgt spid="10"/>
                                        </p:tgtEl>
                                        <p:attrNameLst>
                                          <p:attrName>ppt_w</p:attrName>
                                        </p:attrNameLst>
                                      </p:cBhvr>
                                      <p:tavLst>
                                        <p:tav tm="0">
                                          <p:val>
                                            <p:fltVal val="0"/>
                                          </p:val>
                                        </p:tav>
                                        <p:tav tm="100000">
                                          <p:val>
                                            <p:strVal val="#ppt_w"/>
                                          </p:val>
                                        </p:tav>
                                      </p:tavLst>
                                    </p:anim>
                                    <p:anim calcmode="lin" valueType="num">
                                      <p:cBhvr>
                                        <p:cTn id="65" dur="500" fill="hold"/>
                                        <p:tgtEl>
                                          <p:spTgt spid="10"/>
                                        </p:tgtEl>
                                        <p:attrNameLst>
                                          <p:attrName>ppt_h</p:attrName>
                                        </p:attrNameLst>
                                      </p:cBhvr>
                                      <p:tavLst>
                                        <p:tav tm="0">
                                          <p:val>
                                            <p:fltVal val="0"/>
                                          </p:val>
                                        </p:tav>
                                        <p:tav tm="100000">
                                          <p:val>
                                            <p:strVal val="#ppt_h"/>
                                          </p:val>
                                        </p:tav>
                                      </p:tavLst>
                                    </p:anim>
                                    <p:animEffect transition="in" filter="fade">
                                      <p:cBhvr>
                                        <p:cTn id="66" dur="500"/>
                                        <p:tgtEl>
                                          <p:spTgt spid="10"/>
                                        </p:tgtEl>
                                      </p:cBhvr>
                                    </p:animEffect>
                                  </p:childTnLst>
                                </p:cTn>
                              </p:par>
                            </p:childTnLst>
                          </p:cTn>
                        </p:par>
                        <p:par>
                          <p:cTn id="67" fill="hold">
                            <p:stCondLst>
                              <p:cond delay="500"/>
                            </p:stCondLst>
                            <p:childTnLst>
                              <p:par>
                                <p:cTn id="68" presetID="22" presetClass="entr" presetSubtype="8" fill="hold" nodeType="afterEffect">
                                  <p:stCondLst>
                                    <p:cond delay="0"/>
                                  </p:stCondLst>
                                  <p:childTnLst>
                                    <p:set>
                                      <p:cBhvr>
                                        <p:cTn id="69" dur="1" fill="hold">
                                          <p:stCondLst>
                                            <p:cond delay="0"/>
                                          </p:stCondLst>
                                        </p:cTn>
                                        <p:tgtEl>
                                          <p:spTgt spid="30"/>
                                        </p:tgtEl>
                                        <p:attrNameLst>
                                          <p:attrName>style.visibility</p:attrName>
                                        </p:attrNameLst>
                                      </p:cBhvr>
                                      <p:to>
                                        <p:strVal val="visible"/>
                                      </p:to>
                                    </p:set>
                                    <p:animEffect transition="in" filter="wipe(left)">
                                      <p:cBhvr>
                                        <p:cTn id="70" dur="500"/>
                                        <p:tgtEl>
                                          <p:spTgt spid="30"/>
                                        </p:tgtEl>
                                      </p:cBhvr>
                                    </p:animEffect>
                                  </p:childTnLst>
                                </p:cTn>
                              </p:par>
                            </p:childTnLst>
                          </p:cTn>
                        </p:par>
                        <p:par>
                          <p:cTn id="71" fill="hold">
                            <p:stCondLst>
                              <p:cond delay="1000"/>
                            </p:stCondLst>
                            <p:childTnLst>
                              <p:par>
                                <p:cTn id="72" presetID="22" presetClass="entr" presetSubtype="8" fill="hold" grpId="0" nodeType="afterEffect">
                                  <p:stCondLst>
                                    <p:cond delay="0"/>
                                  </p:stCondLst>
                                  <p:childTnLst>
                                    <p:set>
                                      <p:cBhvr>
                                        <p:cTn id="73" dur="1" fill="hold">
                                          <p:stCondLst>
                                            <p:cond delay="0"/>
                                          </p:stCondLst>
                                        </p:cTn>
                                        <p:tgtEl>
                                          <p:spTgt spid="38"/>
                                        </p:tgtEl>
                                        <p:attrNameLst>
                                          <p:attrName>style.visibility</p:attrName>
                                        </p:attrNameLst>
                                      </p:cBhvr>
                                      <p:to>
                                        <p:strVal val="visible"/>
                                      </p:to>
                                    </p:set>
                                    <p:animEffect transition="in" filter="wipe(left)">
                                      <p:cBhvr>
                                        <p:cTn id="74" dur="500"/>
                                        <p:tgtEl>
                                          <p:spTgt spid="38"/>
                                        </p:tgtEl>
                                      </p:cBhvr>
                                    </p:animEffect>
                                  </p:childTnLst>
                                </p:cTn>
                              </p:par>
                            </p:childTnLst>
                          </p:cTn>
                        </p:par>
                        <p:par>
                          <p:cTn id="75" fill="hold">
                            <p:stCondLst>
                              <p:cond delay="1500"/>
                            </p:stCondLst>
                            <p:childTnLst>
                              <p:par>
                                <p:cTn id="76" presetID="10" presetClass="entr" presetSubtype="0" fill="hold" grpId="1" nodeType="afterEffect">
                                  <p:stCondLst>
                                    <p:cond delay="0"/>
                                  </p:stCondLst>
                                  <p:childTnLst>
                                    <p:set>
                                      <p:cBhvr>
                                        <p:cTn id="77" dur="1" fill="hold">
                                          <p:stCondLst>
                                            <p:cond delay="0"/>
                                          </p:stCondLst>
                                        </p:cTn>
                                        <p:tgtEl>
                                          <p:spTgt spid="38"/>
                                        </p:tgtEl>
                                        <p:attrNameLst>
                                          <p:attrName>style.visibility</p:attrName>
                                        </p:attrNameLst>
                                      </p:cBhvr>
                                      <p:to>
                                        <p:strVal val="visible"/>
                                      </p:to>
                                    </p:set>
                                    <p:animEffect transition="in" filter="fade">
                                      <p:cBhvr>
                                        <p:cTn id="78" dur="500"/>
                                        <p:tgtEl>
                                          <p:spTgt spid="38"/>
                                        </p:tgtEl>
                                      </p:cBhvr>
                                    </p:animEffect>
                                  </p:childTnLst>
                                </p:cTn>
                              </p:par>
                            </p:childTnLst>
                          </p:cTn>
                        </p:par>
                      </p:childTnLst>
                    </p:cTn>
                  </p:par>
                  <p:par>
                    <p:cTn id="79" fill="hold">
                      <p:stCondLst>
                        <p:cond delay="indefinite"/>
                      </p:stCondLst>
                      <p:childTnLst>
                        <p:par>
                          <p:cTn id="80" fill="hold">
                            <p:stCondLst>
                              <p:cond delay="0"/>
                            </p:stCondLst>
                            <p:childTnLst>
                              <p:par>
                                <p:cTn id="81" presetID="53" presetClass="entr" presetSubtype="16" fill="hold" grpId="0" nodeType="clickEffect">
                                  <p:stCondLst>
                                    <p:cond delay="0"/>
                                  </p:stCondLst>
                                  <p:childTnLst>
                                    <p:set>
                                      <p:cBhvr>
                                        <p:cTn id="82" dur="1" fill="hold">
                                          <p:stCondLst>
                                            <p:cond delay="0"/>
                                          </p:stCondLst>
                                        </p:cTn>
                                        <p:tgtEl>
                                          <p:spTgt spid="9"/>
                                        </p:tgtEl>
                                        <p:attrNameLst>
                                          <p:attrName>style.visibility</p:attrName>
                                        </p:attrNameLst>
                                      </p:cBhvr>
                                      <p:to>
                                        <p:strVal val="visible"/>
                                      </p:to>
                                    </p:set>
                                    <p:anim calcmode="lin" valueType="num">
                                      <p:cBhvr>
                                        <p:cTn id="83" dur="500" fill="hold"/>
                                        <p:tgtEl>
                                          <p:spTgt spid="9"/>
                                        </p:tgtEl>
                                        <p:attrNameLst>
                                          <p:attrName>ppt_w</p:attrName>
                                        </p:attrNameLst>
                                      </p:cBhvr>
                                      <p:tavLst>
                                        <p:tav tm="0">
                                          <p:val>
                                            <p:fltVal val="0"/>
                                          </p:val>
                                        </p:tav>
                                        <p:tav tm="100000">
                                          <p:val>
                                            <p:strVal val="#ppt_w"/>
                                          </p:val>
                                        </p:tav>
                                      </p:tavLst>
                                    </p:anim>
                                    <p:anim calcmode="lin" valueType="num">
                                      <p:cBhvr>
                                        <p:cTn id="84" dur="500" fill="hold"/>
                                        <p:tgtEl>
                                          <p:spTgt spid="9"/>
                                        </p:tgtEl>
                                        <p:attrNameLst>
                                          <p:attrName>ppt_h</p:attrName>
                                        </p:attrNameLst>
                                      </p:cBhvr>
                                      <p:tavLst>
                                        <p:tav tm="0">
                                          <p:val>
                                            <p:fltVal val="0"/>
                                          </p:val>
                                        </p:tav>
                                        <p:tav tm="100000">
                                          <p:val>
                                            <p:strVal val="#ppt_h"/>
                                          </p:val>
                                        </p:tav>
                                      </p:tavLst>
                                    </p:anim>
                                    <p:animEffect transition="in" filter="fade">
                                      <p:cBhvr>
                                        <p:cTn id="85" dur="500"/>
                                        <p:tgtEl>
                                          <p:spTgt spid="9"/>
                                        </p:tgtEl>
                                      </p:cBhvr>
                                    </p:animEffect>
                                  </p:childTnLst>
                                </p:cTn>
                              </p:par>
                            </p:childTnLst>
                          </p:cTn>
                        </p:par>
                        <p:par>
                          <p:cTn id="86" fill="hold">
                            <p:stCondLst>
                              <p:cond delay="500"/>
                            </p:stCondLst>
                            <p:childTnLst>
                              <p:par>
                                <p:cTn id="87" presetID="22" presetClass="entr" presetSubtype="8" fill="hold" nodeType="afterEffect">
                                  <p:stCondLst>
                                    <p:cond delay="0"/>
                                  </p:stCondLst>
                                  <p:childTnLst>
                                    <p:set>
                                      <p:cBhvr>
                                        <p:cTn id="88" dur="1" fill="hold">
                                          <p:stCondLst>
                                            <p:cond delay="0"/>
                                          </p:stCondLst>
                                        </p:cTn>
                                        <p:tgtEl>
                                          <p:spTgt spid="23"/>
                                        </p:tgtEl>
                                        <p:attrNameLst>
                                          <p:attrName>style.visibility</p:attrName>
                                        </p:attrNameLst>
                                      </p:cBhvr>
                                      <p:to>
                                        <p:strVal val="visible"/>
                                      </p:to>
                                    </p:set>
                                    <p:animEffect transition="in" filter="wipe(left)">
                                      <p:cBhvr>
                                        <p:cTn id="89" dur="500"/>
                                        <p:tgtEl>
                                          <p:spTgt spid="23"/>
                                        </p:tgtEl>
                                      </p:cBhvr>
                                    </p:animEffect>
                                  </p:childTnLst>
                                </p:cTn>
                              </p:par>
                            </p:childTnLst>
                          </p:cTn>
                        </p:par>
                        <p:par>
                          <p:cTn id="90" fill="hold">
                            <p:stCondLst>
                              <p:cond delay="1000"/>
                            </p:stCondLst>
                            <p:childTnLst>
                              <p:par>
                                <p:cTn id="91" presetID="22" presetClass="entr" presetSubtype="8" fill="hold" grpId="0" nodeType="afterEffect">
                                  <p:stCondLst>
                                    <p:cond delay="0"/>
                                  </p:stCondLst>
                                  <p:childTnLst>
                                    <p:set>
                                      <p:cBhvr>
                                        <p:cTn id="92" dur="1" fill="hold">
                                          <p:stCondLst>
                                            <p:cond delay="0"/>
                                          </p:stCondLst>
                                        </p:cTn>
                                        <p:tgtEl>
                                          <p:spTgt spid="7"/>
                                        </p:tgtEl>
                                        <p:attrNameLst>
                                          <p:attrName>style.visibility</p:attrName>
                                        </p:attrNameLst>
                                      </p:cBhvr>
                                      <p:to>
                                        <p:strVal val="visible"/>
                                      </p:to>
                                    </p:set>
                                    <p:animEffect transition="in" filter="wipe(left)">
                                      <p:cBhvr>
                                        <p:cTn id="93" dur="500"/>
                                        <p:tgtEl>
                                          <p:spTgt spid="7"/>
                                        </p:tgtEl>
                                      </p:cBhvr>
                                    </p:animEffect>
                                  </p:childTnLst>
                                </p:cTn>
                              </p:par>
                            </p:childTnLst>
                          </p:cTn>
                        </p:par>
                        <p:par>
                          <p:cTn id="94" fill="hold">
                            <p:stCondLst>
                              <p:cond delay="1500"/>
                            </p:stCondLst>
                            <p:childTnLst>
                              <p:par>
                                <p:cTn id="95" presetID="10" presetClass="entr" presetSubtype="0" fill="hold" grpId="1" nodeType="afterEffect">
                                  <p:stCondLst>
                                    <p:cond delay="0"/>
                                  </p:stCondLst>
                                  <p:childTnLst>
                                    <p:set>
                                      <p:cBhvr>
                                        <p:cTn id="96" dur="1" fill="hold">
                                          <p:stCondLst>
                                            <p:cond delay="0"/>
                                          </p:stCondLst>
                                        </p:cTn>
                                        <p:tgtEl>
                                          <p:spTgt spid="7"/>
                                        </p:tgtEl>
                                        <p:attrNameLst>
                                          <p:attrName>style.visibility</p:attrName>
                                        </p:attrNameLst>
                                      </p:cBhvr>
                                      <p:to>
                                        <p:strVal val="visible"/>
                                      </p:to>
                                    </p:set>
                                    <p:animEffect transition="in" filter="fade">
                                      <p:cBhvr>
                                        <p:cTn id="97" dur="500"/>
                                        <p:tgtEl>
                                          <p:spTgt spid="7"/>
                                        </p:tgtEl>
                                      </p:cBhvr>
                                    </p:animEffect>
                                  </p:childTnLst>
                                </p:cTn>
                              </p:par>
                            </p:childTnLst>
                          </p:cTn>
                        </p:par>
                      </p:childTnLst>
                    </p:cTn>
                  </p:par>
                  <p:par>
                    <p:cTn id="98" fill="hold">
                      <p:stCondLst>
                        <p:cond delay="indefinite"/>
                      </p:stCondLst>
                      <p:childTnLst>
                        <p:par>
                          <p:cTn id="99" fill="hold">
                            <p:stCondLst>
                              <p:cond delay="0"/>
                            </p:stCondLst>
                            <p:childTnLst>
                              <p:par>
                                <p:cTn id="100" presetID="53" presetClass="entr" presetSubtype="16" fill="hold" grpId="0" nodeType="clickEffect">
                                  <p:stCondLst>
                                    <p:cond delay="0"/>
                                  </p:stCondLst>
                                  <p:childTnLst>
                                    <p:set>
                                      <p:cBhvr>
                                        <p:cTn id="101" dur="1" fill="hold">
                                          <p:stCondLst>
                                            <p:cond delay="0"/>
                                          </p:stCondLst>
                                        </p:cTn>
                                        <p:tgtEl>
                                          <p:spTgt spid="16"/>
                                        </p:tgtEl>
                                        <p:attrNameLst>
                                          <p:attrName>style.visibility</p:attrName>
                                        </p:attrNameLst>
                                      </p:cBhvr>
                                      <p:to>
                                        <p:strVal val="visible"/>
                                      </p:to>
                                    </p:set>
                                    <p:anim calcmode="lin" valueType="num">
                                      <p:cBhvr>
                                        <p:cTn id="102" dur="500" fill="hold"/>
                                        <p:tgtEl>
                                          <p:spTgt spid="16"/>
                                        </p:tgtEl>
                                        <p:attrNameLst>
                                          <p:attrName>ppt_w</p:attrName>
                                        </p:attrNameLst>
                                      </p:cBhvr>
                                      <p:tavLst>
                                        <p:tav tm="0">
                                          <p:val>
                                            <p:fltVal val="0"/>
                                          </p:val>
                                        </p:tav>
                                        <p:tav tm="100000">
                                          <p:val>
                                            <p:strVal val="#ppt_w"/>
                                          </p:val>
                                        </p:tav>
                                      </p:tavLst>
                                    </p:anim>
                                    <p:anim calcmode="lin" valueType="num">
                                      <p:cBhvr>
                                        <p:cTn id="103" dur="500" fill="hold"/>
                                        <p:tgtEl>
                                          <p:spTgt spid="16"/>
                                        </p:tgtEl>
                                        <p:attrNameLst>
                                          <p:attrName>ppt_h</p:attrName>
                                        </p:attrNameLst>
                                      </p:cBhvr>
                                      <p:tavLst>
                                        <p:tav tm="0">
                                          <p:val>
                                            <p:fltVal val="0"/>
                                          </p:val>
                                        </p:tav>
                                        <p:tav tm="100000">
                                          <p:val>
                                            <p:strVal val="#ppt_h"/>
                                          </p:val>
                                        </p:tav>
                                      </p:tavLst>
                                    </p:anim>
                                    <p:animEffect transition="in" filter="fade">
                                      <p:cBhvr>
                                        <p:cTn id="104" dur="500"/>
                                        <p:tgtEl>
                                          <p:spTgt spid="16"/>
                                        </p:tgtEl>
                                      </p:cBhvr>
                                    </p:animEffect>
                                  </p:childTnLst>
                                </p:cTn>
                              </p:par>
                            </p:childTnLst>
                          </p:cTn>
                        </p:par>
                        <p:par>
                          <p:cTn id="105" fill="hold">
                            <p:stCondLst>
                              <p:cond delay="500"/>
                            </p:stCondLst>
                            <p:childTnLst>
                              <p:par>
                                <p:cTn id="106" presetID="22" presetClass="entr" presetSubtype="8" fill="hold" nodeType="afterEffect">
                                  <p:stCondLst>
                                    <p:cond delay="0"/>
                                  </p:stCondLst>
                                  <p:childTnLst>
                                    <p:set>
                                      <p:cBhvr>
                                        <p:cTn id="107" dur="1" fill="hold">
                                          <p:stCondLst>
                                            <p:cond delay="0"/>
                                          </p:stCondLst>
                                        </p:cTn>
                                        <p:tgtEl>
                                          <p:spTgt spid="26"/>
                                        </p:tgtEl>
                                        <p:attrNameLst>
                                          <p:attrName>style.visibility</p:attrName>
                                        </p:attrNameLst>
                                      </p:cBhvr>
                                      <p:to>
                                        <p:strVal val="visible"/>
                                      </p:to>
                                    </p:set>
                                    <p:animEffect transition="in" filter="wipe(left)">
                                      <p:cBhvr>
                                        <p:cTn id="108" dur="500"/>
                                        <p:tgtEl>
                                          <p:spTgt spid="26"/>
                                        </p:tgtEl>
                                      </p:cBhvr>
                                    </p:animEffect>
                                  </p:childTnLst>
                                </p:cTn>
                              </p:par>
                            </p:childTnLst>
                          </p:cTn>
                        </p:par>
                        <p:par>
                          <p:cTn id="109" fill="hold">
                            <p:stCondLst>
                              <p:cond delay="1000"/>
                            </p:stCondLst>
                            <p:childTnLst>
                              <p:par>
                                <p:cTn id="110" presetID="22" presetClass="entr" presetSubtype="8" fill="hold" grpId="0" nodeType="afterEffect">
                                  <p:stCondLst>
                                    <p:cond delay="0"/>
                                  </p:stCondLst>
                                  <p:childTnLst>
                                    <p:set>
                                      <p:cBhvr>
                                        <p:cTn id="111" dur="1" fill="hold">
                                          <p:stCondLst>
                                            <p:cond delay="0"/>
                                          </p:stCondLst>
                                        </p:cTn>
                                        <p:tgtEl>
                                          <p:spTgt spid="39"/>
                                        </p:tgtEl>
                                        <p:attrNameLst>
                                          <p:attrName>style.visibility</p:attrName>
                                        </p:attrNameLst>
                                      </p:cBhvr>
                                      <p:to>
                                        <p:strVal val="visible"/>
                                      </p:to>
                                    </p:set>
                                    <p:animEffect transition="in" filter="wipe(left)">
                                      <p:cBhvr>
                                        <p:cTn id="112" dur="500"/>
                                        <p:tgtEl>
                                          <p:spTgt spid="39"/>
                                        </p:tgtEl>
                                      </p:cBhvr>
                                    </p:animEffect>
                                  </p:childTnLst>
                                </p:cTn>
                              </p:par>
                            </p:childTnLst>
                          </p:cTn>
                        </p:par>
                        <p:par>
                          <p:cTn id="113" fill="hold">
                            <p:stCondLst>
                              <p:cond delay="1500"/>
                            </p:stCondLst>
                            <p:childTnLst>
                              <p:par>
                                <p:cTn id="114" presetID="10" presetClass="entr" presetSubtype="0" fill="hold" grpId="1" nodeType="afterEffect">
                                  <p:stCondLst>
                                    <p:cond delay="0"/>
                                  </p:stCondLst>
                                  <p:childTnLst>
                                    <p:set>
                                      <p:cBhvr>
                                        <p:cTn id="115" dur="1" fill="hold">
                                          <p:stCondLst>
                                            <p:cond delay="0"/>
                                          </p:stCondLst>
                                        </p:cTn>
                                        <p:tgtEl>
                                          <p:spTgt spid="39"/>
                                        </p:tgtEl>
                                        <p:attrNameLst>
                                          <p:attrName>style.visibility</p:attrName>
                                        </p:attrNameLst>
                                      </p:cBhvr>
                                      <p:to>
                                        <p:strVal val="visible"/>
                                      </p:to>
                                    </p:set>
                                    <p:animEffect transition="in" filter="fade">
                                      <p:cBhvr>
                                        <p:cTn id="116"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4" grpId="0" animBg="1"/>
      <p:bldP spid="5" grpId="0" animBg="1"/>
      <p:bldP spid="6" grpId="0" animBg="1"/>
      <p:bldP spid="9" grpId="0" animBg="1"/>
      <p:bldP spid="10" grpId="0" animBg="1"/>
      <p:bldP spid="11" grpId="0" animBg="1"/>
      <p:bldP spid="12" grpId="0" animBg="1"/>
      <p:bldP spid="31" grpId="0" animBg="1"/>
      <p:bldP spid="37" grpId="0" animBg="1"/>
      <p:bldP spid="37" grpId="1" animBg="1"/>
      <p:bldP spid="38" grpId="0" animBg="1"/>
      <p:bldP spid="38" grpId="1" animBg="1"/>
      <p:bldP spid="39" grpId="0" animBg="1"/>
      <p:bldP spid="39" grpId="1" animBg="1"/>
      <p:bldP spid="7" grpId="0" animBg="1"/>
      <p:bldP spid="7" grpId="1" animBg="1"/>
      <p:bldP spid="1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ctangle 40"/>
          <p:cNvSpPr/>
          <p:nvPr/>
        </p:nvSpPr>
        <p:spPr>
          <a:xfrm>
            <a:off x="1786820" y="-116112"/>
            <a:ext cx="4367237" cy="707886"/>
          </a:xfrm>
          <a:prstGeom prst="rect">
            <a:avLst/>
          </a:prstGeom>
        </p:spPr>
        <p:txBody>
          <a:bodyPr wrap="square">
            <a:spAutoFit/>
          </a:bodyPr>
          <a:lstStyle/>
          <a:p>
            <a:r>
              <a:rPr lang="fr-FR" sz="4000" b="1" i="1" kern="0" dirty="0">
                <a:effectLst>
                  <a:outerShdw blurRad="38100" dist="38100" dir="2700000" algn="tl">
                    <a:srgbClr val="000000">
                      <a:alpha val="43137"/>
                    </a:srgbClr>
                  </a:outerShdw>
                </a:effectLst>
                <a:latin typeface="Calibri" pitchFamily="34" charset="0"/>
              </a:rPr>
              <a:t>Objectif du projet:</a:t>
            </a:r>
            <a:endParaRPr lang="fr-FR" sz="4000" dirty="0"/>
          </a:p>
        </p:txBody>
      </p:sp>
      <p:sp>
        <p:nvSpPr>
          <p:cNvPr id="2" name="Carré corné 41">
            <a:extLst>
              <a:ext uri="{FF2B5EF4-FFF2-40B4-BE49-F238E27FC236}">
                <a16:creationId xmlns:a16="http://schemas.microsoft.com/office/drawing/2014/main" id="{2131C3A2-1DC5-1579-6A55-2CA49F2F2773}"/>
              </a:ext>
            </a:extLst>
          </p:cNvPr>
          <p:cNvSpPr/>
          <p:nvPr/>
        </p:nvSpPr>
        <p:spPr bwMode="auto">
          <a:xfrm>
            <a:off x="1746973" y="634731"/>
            <a:ext cx="8679540" cy="848316"/>
          </a:xfrm>
          <a:prstGeom prst="foldedCorner">
            <a:avLst>
              <a:gd name="adj" fmla="val 14745"/>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none" lIns="91440" tIns="45720" rIns="91440" bIns="45720" numCol="1" rtlCol="0" anchor="ctr" anchorCtr="0" compatLnSpc="1">
            <a:prstTxWarp prst="textNoShape">
              <a:avLst/>
            </a:prstTxWarp>
          </a:bodyPr>
          <a:lstStyle/>
          <a:p>
            <a:endParaRPr lang="fr-FR" dirty="0">
              <a:solidFill>
                <a:schemeClr val="tx1"/>
              </a:solidFill>
              <a:latin typeface="Arial" charset="0"/>
            </a:endParaRPr>
          </a:p>
        </p:txBody>
      </p:sp>
      <p:sp>
        <p:nvSpPr>
          <p:cNvPr id="3" name="ZoneTexte 2">
            <a:extLst>
              <a:ext uri="{FF2B5EF4-FFF2-40B4-BE49-F238E27FC236}">
                <a16:creationId xmlns:a16="http://schemas.microsoft.com/office/drawing/2014/main" id="{F426C93E-C971-E482-5077-767A510A3739}"/>
              </a:ext>
            </a:extLst>
          </p:cNvPr>
          <p:cNvSpPr txBox="1"/>
          <p:nvPr/>
        </p:nvSpPr>
        <p:spPr>
          <a:xfrm>
            <a:off x="1847850" y="725030"/>
            <a:ext cx="8640000" cy="923330"/>
          </a:xfrm>
          <a:prstGeom prst="rect">
            <a:avLst/>
          </a:prstGeom>
          <a:noFill/>
        </p:spPr>
        <p:txBody>
          <a:bodyPr wrap="square" rtlCol="0">
            <a:spAutoFit/>
          </a:bodyPr>
          <a:lstStyle/>
          <a:p>
            <a:pPr algn="just"/>
            <a:r>
              <a:rPr lang="fr-FR" dirty="0">
                <a:latin typeface="+mj-lt"/>
                <a:cs typeface="Times New Roman" pitchFamily="18" charset="0"/>
              </a:rPr>
              <a:t>      </a:t>
            </a:r>
            <a:r>
              <a:rPr lang="fr-FR" b="1" kern="0" dirty="0"/>
              <a:t>L’objectif de ce projet est de crée une application web dédiée au partage de recettes KETO.</a:t>
            </a:r>
          </a:p>
          <a:p>
            <a:endParaRPr lang="fr-FR" dirty="0"/>
          </a:p>
        </p:txBody>
      </p:sp>
      <p:pic>
        <p:nvPicPr>
          <p:cNvPr id="4" name="Picture 2">
            <a:extLst>
              <a:ext uri="{FF2B5EF4-FFF2-40B4-BE49-F238E27FC236}">
                <a16:creationId xmlns:a16="http://schemas.microsoft.com/office/drawing/2014/main" id="{49BD12D5-FC4E-7C6E-C3B0-4C7A4526A04E}"/>
              </a:ext>
            </a:extLst>
          </p:cNvPr>
          <p:cNvPicPr>
            <a:picLocks noChangeAspect="1" noChangeArrowheads="1"/>
          </p:cNvPicPr>
          <p:nvPr/>
        </p:nvPicPr>
        <p:blipFill>
          <a:blip r:embed="rId3" cstate="print">
            <a:duotone>
              <a:prstClr val="black"/>
              <a:schemeClr val="accent6">
                <a:tint val="45000"/>
                <a:satMod val="400000"/>
              </a:schemeClr>
            </a:duotone>
          </a:blip>
          <a:srcRect/>
          <a:stretch>
            <a:fillRect/>
          </a:stretch>
        </p:blipFill>
        <p:spPr bwMode="auto">
          <a:xfrm>
            <a:off x="1879868" y="734606"/>
            <a:ext cx="285750" cy="285750"/>
          </a:xfrm>
          <a:prstGeom prst="rect">
            <a:avLst/>
          </a:prstGeom>
          <a:noFill/>
          <a:ln w="9525">
            <a:noFill/>
            <a:miter lim="800000"/>
            <a:headEnd/>
            <a:tailEnd/>
          </a:ln>
        </p:spPr>
      </p:pic>
      <p:pic>
        <p:nvPicPr>
          <p:cNvPr id="8" name="Image 7">
            <a:extLst>
              <a:ext uri="{FF2B5EF4-FFF2-40B4-BE49-F238E27FC236}">
                <a16:creationId xmlns:a16="http://schemas.microsoft.com/office/drawing/2014/main" id="{076F985C-C9C7-7438-3F43-A009D8F5FBE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6420" y="1774245"/>
            <a:ext cx="1479159" cy="1479159"/>
          </a:xfrm>
          <a:prstGeom prst="rect">
            <a:avLst/>
          </a:prstGeom>
        </p:spPr>
      </p:pic>
      <p:pic>
        <p:nvPicPr>
          <p:cNvPr id="9" name="Image 8">
            <a:extLst>
              <a:ext uri="{FF2B5EF4-FFF2-40B4-BE49-F238E27FC236}">
                <a16:creationId xmlns:a16="http://schemas.microsoft.com/office/drawing/2014/main" id="{6AB5FDD2-80B8-D070-05C3-934F155CCDBC}"/>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812203" y="3253404"/>
            <a:ext cx="2273074" cy="1941416"/>
          </a:xfrm>
          <a:prstGeom prst="rect">
            <a:avLst/>
          </a:prstGeom>
        </p:spPr>
      </p:pic>
      <p:pic>
        <p:nvPicPr>
          <p:cNvPr id="6" name="Image 5">
            <a:extLst>
              <a:ext uri="{FF2B5EF4-FFF2-40B4-BE49-F238E27FC236}">
                <a16:creationId xmlns:a16="http://schemas.microsoft.com/office/drawing/2014/main" id="{5568C328-80AD-D954-E4AD-01664F3A404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887139" y="1939961"/>
            <a:ext cx="3078747" cy="3078747"/>
          </a:xfrm>
          <a:prstGeom prst="rect">
            <a:avLst/>
          </a:prstGeom>
        </p:spPr>
      </p:pic>
      <p:pic>
        <p:nvPicPr>
          <p:cNvPr id="10" name="Image 9">
            <a:extLst>
              <a:ext uri="{FF2B5EF4-FFF2-40B4-BE49-F238E27FC236}">
                <a16:creationId xmlns:a16="http://schemas.microsoft.com/office/drawing/2014/main" id="{1764FA65-3D3F-BD0A-4C4D-93C864F9861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075294" y="2405732"/>
            <a:ext cx="3821828" cy="2547884"/>
          </a:xfrm>
          <a:prstGeom prst="rect">
            <a:avLst/>
          </a:prstGeom>
        </p:spPr>
      </p:pic>
      <p:sp>
        <p:nvSpPr>
          <p:cNvPr id="5" name="Organigramme : Connecteur 4">
            <a:extLst>
              <a:ext uri="{FF2B5EF4-FFF2-40B4-BE49-F238E27FC236}">
                <a16:creationId xmlns:a16="http://schemas.microsoft.com/office/drawing/2014/main" id="{85AA7507-253F-6684-C969-848485321A91}"/>
              </a:ext>
            </a:extLst>
          </p:cNvPr>
          <p:cNvSpPr/>
          <p:nvPr/>
        </p:nvSpPr>
        <p:spPr>
          <a:xfrm>
            <a:off x="11531150" y="6497904"/>
            <a:ext cx="553577" cy="277051"/>
          </a:xfrm>
          <a:prstGeom prst="flowChartConnector">
            <a:avLst/>
          </a:prstGeom>
          <a:solidFill>
            <a:schemeClr val="tx1"/>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200" b="1" dirty="0">
                <a:solidFill>
                  <a:schemeClr val="bg1"/>
                </a:solidFill>
              </a:rPr>
              <a:t>13</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1+#ppt_w/2"/>
                                          </p:val>
                                        </p:tav>
                                        <p:tav tm="100000">
                                          <p:val>
                                            <p:strVal val="#ppt_x"/>
                                          </p:val>
                                        </p:tav>
                                      </p:tavLst>
                                    </p:anim>
                                    <p:anim calcmode="lin" valueType="num">
                                      <p:cBhvr additive="base">
                                        <p:cTn id="12" dur="500" fill="hold"/>
                                        <p:tgtEl>
                                          <p:spTgt spid="6"/>
                                        </p:tgtEl>
                                        <p:attrNameLst>
                                          <p:attrName>ppt_y</p:attrName>
                                        </p:attrNameLst>
                                      </p:cBhvr>
                                      <p:tavLst>
                                        <p:tav tm="0">
                                          <p:val>
                                            <p:strVal val="#ppt_y"/>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ppt_x"/>
                                          </p:val>
                                        </p:tav>
                                        <p:tav tm="100000">
                                          <p:val>
                                            <p:strVal val="#ppt_x"/>
                                          </p:val>
                                        </p:tav>
                                      </p:tavLst>
                                    </p:anim>
                                    <p:anim calcmode="lin" valueType="num">
                                      <p:cBhvr additive="base">
                                        <p:cTn id="16" dur="500" fill="hold"/>
                                        <p:tgtEl>
                                          <p:spTgt spid="10"/>
                                        </p:tgtEl>
                                        <p:attrNameLst>
                                          <p:attrName>ppt_y</p:attrName>
                                        </p:attrNameLst>
                                      </p:cBhvr>
                                      <p:tavLst>
                                        <p:tav tm="0">
                                          <p:val>
                                            <p:strVal val="1+#ppt_h/2"/>
                                          </p:val>
                                        </p:tav>
                                        <p:tav tm="100000">
                                          <p:val>
                                            <p:strVal val="#ppt_y"/>
                                          </p:val>
                                        </p:tav>
                                      </p:tavLst>
                                    </p:anim>
                                  </p:childTnLst>
                                </p:cTn>
                              </p:par>
                              <p:par>
                                <p:cTn id="17" presetID="2" presetClass="entr" presetSubtype="8"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0-#ppt_w/2"/>
                                          </p:val>
                                        </p:tav>
                                        <p:tav tm="100000">
                                          <p:val>
                                            <p:strVal val="#ppt_x"/>
                                          </p:val>
                                        </p:tav>
                                      </p:tavLst>
                                    </p:anim>
                                    <p:anim calcmode="lin" valueType="num">
                                      <p:cBhvr additive="base">
                                        <p:cTn id="20" dur="500" fill="hold"/>
                                        <p:tgtEl>
                                          <p:spTgt spid="9"/>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3"/>
                                        </p:tgtEl>
                                        <p:attrNameLst>
                                          <p:attrName>style.visibility</p:attrName>
                                        </p:attrNameLst>
                                      </p:cBhvr>
                                      <p:to>
                                        <p:strVal val="visible"/>
                                      </p:to>
                                    </p:set>
                                    <p:anim calcmode="lin" valueType="num">
                                      <p:cBhvr additive="base">
                                        <p:cTn id="23" dur="500" fill="hold"/>
                                        <p:tgtEl>
                                          <p:spTgt spid="3"/>
                                        </p:tgtEl>
                                        <p:attrNameLst>
                                          <p:attrName>ppt_x</p:attrName>
                                        </p:attrNameLst>
                                      </p:cBhvr>
                                      <p:tavLst>
                                        <p:tav tm="0">
                                          <p:val>
                                            <p:strVal val="0-#ppt_w/2"/>
                                          </p:val>
                                        </p:tav>
                                        <p:tav tm="100000">
                                          <p:val>
                                            <p:strVal val="#ppt_x"/>
                                          </p:val>
                                        </p:tav>
                                      </p:tavLst>
                                    </p:anim>
                                    <p:anim calcmode="lin" valueType="num">
                                      <p:cBhvr additive="base">
                                        <p:cTn id="24"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82718C-FA5A-921A-AB3E-95E7AAC34BA1}"/>
            </a:ext>
          </a:extLst>
        </p:cNvPr>
        <p:cNvGrpSpPr/>
        <p:nvPr/>
      </p:nvGrpSpPr>
      <p:grpSpPr>
        <a:xfrm>
          <a:off x="0" y="0"/>
          <a:ext cx="0" cy="0"/>
          <a:chOff x="0" y="0"/>
          <a:chExt cx="0" cy="0"/>
        </a:xfrm>
      </p:grpSpPr>
      <p:sp>
        <p:nvSpPr>
          <p:cNvPr id="2" name="ZoneTexte 1">
            <a:extLst>
              <a:ext uri="{FF2B5EF4-FFF2-40B4-BE49-F238E27FC236}">
                <a16:creationId xmlns:a16="http://schemas.microsoft.com/office/drawing/2014/main" id="{66E58637-FCFE-2E50-A097-6765BDF13A7A}"/>
              </a:ext>
            </a:extLst>
          </p:cNvPr>
          <p:cNvSpPr txBox="1"/>
          <p:nvPr/>
        </p:nvSpPr>
        <p:spPr>
          <a:xfrm>
            <a:off x="2753833" y="2322747"/>
            <a:ext cx="7081284" cy="1015663"/>
          </a:xfrm>
          <a:prstGeom prst="rect">
            <a:avLst/>
          </a:prstGeom>
          <a:noFill/>
        </p:spPr>
        <p:txBody>
          <a:bodyPr wrap="square" rtlCol="0">
            <a:spAutoFit/>
          </a:bodyPr>
          <a:lstStyle/>
          <a:p>
            <a:r>
              <a:rPr lang="fr-FR" sz="6000" b="1" dirty="0">
                <a:latin typeface="Century Gothic" panose="020B0502020202020204" pitchFamily="34" charset="0"/>
              </a:rPr>
              <a:t>LIMITE DU PROJET</a:t>
            </a:r>
          </a:p>
        </p:txBody>
      </p:sp>
      <p:sp>
        <p:nvSpPr>
          <p:cNvPr id="3" name="Organigramme : Connecteur 2">
            <a:extLst>
              <a:ext uri="{FF2B5EF4-FFF2-40B4-BE49-F238E27FC236}">
                <a16:creationId xmlns:a16="http://schemas.microsoft.com/office/drawing/2014/main" id="{76DFCBD7-2EA2-F583-7F9D-1E990DD30D74}"/>
              </a:ext>
            </a:extLst>
          </p:cNvPr>
          <p:cNvSpPr/>
          <p:nvPr/>
        </p:nvSpPr>
        <p:spPr>
          <a:xfrm>
            <a:off x="11531150" y="6497904"/>
            <a:ext cx="553577" cy="277051"/>
          </a:xfrm>
          <a:prstGeom prst="flowChartConnector">
            <a:avLst/>
          </a:prstGeom>
          <a:solidFill>
            <a:schemeClr val="tx1"/>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200" b="1" dirty="0">
                <a:solidFill>
                  <a:schemeClr val="bg1"/>
                </a:solidFill>
              </a:rPr>
              <a:t>14</a:t>
            </a:r>
          </a:p>
        </p:txBody>
      </p:sp>
    </p:spTree>
    <p:extLst>
      <p:ext uri="{BB962C8B-B14F-4D97-AF65-F5344CB8AC3E}">
        <p14:creationId xmlns:p14="http://schemas.microsoft.com/office/powerpoint/2010/main" val="38950291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Rectangle 9"/>
          <p:cNvSpPr txBox="1">
            <a:spLocks noChangeArrowheads="1"/>
          </p:cNvSpPr>
          <p:nvPr/>
        </p:nvSpPr>
        <p:spPr>
          <a:xfrm>
            <a:off x="1586597" y="-50044"/>
            <a:ext cx="8180651" cy="600075"/>
          </a:xfrm>
          <a:prstGeom prst="rect">
            <a:avLst/>
          </a:prstGeom>
        </p:spPr>
        <p:txBody>
          <a:bodyPr/>
          <a:lstStyle/>
          <a:p>
            <a:pPr eaLnBrk="1" hangingPunct="1">
              <a:lnSpc>
                <a:spcPct val="95000"/>
              </a:lnSpc>
              <a:defRPr/>
            </a:pPr>
            <a:r>
              <a:rPr lang="fr-FR" sz="4000" b="1" i="1" kern="0" dirty="0">
                <a:effectLst>
                  <a:outerShdw blurRad="38100" dist="38100" dir="2700000" algn="tl">
                    <a:srgbClr val="000000">
                      <a:alpha val="43137"/>
                    </a:srgbClr>
                  </a:outerShdw>
                </a:effectLst>
                <a:latin typeface="Calibri" pitchFamily="34" charset="0"/>
              </a:rPr>
              <a:t>Problématique</a:t>
            </a:r>
            <a:r>
              <a:rPr lang="fr-FR" sz="3200" b="1" i="1" kern="0" dirty="0">
                <a:solidFill>
                  <a:schemeClr val="bg1"/>
                </a:solidFill>
                <a:effectLst>
                  <a:outerShdw blurRad="38100" dist="38100" dir="2700000" algn="tl">
                    <a:srgbClr val="000000">
                      <a:alpha val="43137"/>
                    </a:srgbClr>
                  </a:outerShdw>
                </a:effectLst>
                <a:latin typeface="Calibri" pitchFamily="34" charset="0"/>
              </a:rPr>
              <a:t>:</a:t>
            </a:r>
          </a:p>
        </p:txBody>
      </p:sp>
      <p:sp>
        <p:nvSpPr>
          <p:cNvPr id="10" name="Rectangle : coins arrondis 9">
            <a:extLst>
              <a:ext uri="{FF2B5EF4-FFF2-40B4-BE49-F238E27FC236}">
                <a16:creationId xmlns:a16="http://schemas.microsoft.com/office/drawing/2014/main" id="{8994BF48-0DBC-72AB-8438-9A93395A9BC0}"/>
              </a:ext>
            </a:extLst>
          </p:cNvPr>
          <p:cNvSpPr/>
          <p:nvPr/>
        </p:nvSpPr>
        <p:spPr>
          <a:xfrm>
            <a:off x="1124990" y="1264491"/>
            <a:ext cx="4920921" cy="1200589"/>
          </a:xfrm>
          <a:prstGeom prst="roundRect">
            <a:avLst>
              <a:gd name="adj" fmla="val 33331"/>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fr-FR" b="1" dirty="0"/>
              <a:t>Dépendance aux utilisateurs</a:t>
            </a:r>
            <a:r>
              <a:rPr lang="fr-FR" dirty="0"/>
              <a:t> </a:t>
            </a:r>
          </a:p>
        </p:txBody>
      </p:sp>
      <p:pic>
        <p:nvPicPr>
          <p:cNvPr id="3" name="Image 2">
            <a:extLst>
              <a:ext uri="{FF2B5EF4-FFF2-40B4-BE49-F238E27FC236}">
                <a16:creationId xmlns:a16="http://schemas.microsoft.com/office/drawing/2014/main" id="{686719B6-69C0-B87D-4A9F-45DA6420B27A}"/>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9352855" y="787024"/>
            <a:ext cx="2526954" cy="1678056"/>
          </a:xfrm>
          <a:prstGeom prst="rect">
            <a:avLst/>
          </a:prstGeom>
        </p:spPr>
      </p:pic>
      <p:sp>
        <p:nvSpPr>
          <p:cNvPr id="2" name="Rectangle : coins arrondis 1">
            <a:extLst>
              <a:ext uri="{FF2B5EF4-FFF2-40B4-BE49-F238E27FC236}">
                <a16:creationId xmlns:a16="http://schemas.microsoft.com/office/drawing/2014/main" id="{CE47D04C-9D33-6C5B-03C5-4059F148CC63}"/>
              </a:ext>
            </a:extLst>
          </p:cNvPr>
          <p:cNvSpPr/>
          <p:nvPr/>
        </p:nvSpPr>
        <p:spPr>
          <a:xfrm>
            <a:off x="1124990" y="2828705"/>
            <a:ext cx="4920921" cy="1200589"/>
          </a:xfrm>
          <a:prstGeom prst="roundRect">
            <a:avLst>
              <a:gd name="adj" fmla="val 33331"/>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fr-FR" b="1" dirty="0"/>
              <a:t>Qualité des recettes</a:t>
            </a:r>
            <a:endParaRPr lang="fr-FR" dirty="0"/>
          </a:p>
        </p:txBody>
      </p:sp>
      <p:pic>
        <p:nvPicPr>
          <p:cNvPr id="4" name="Image 3">
            <a:extLst>
              <a:ext uri="{FF2B5EF4-FFF2-40B4-BE49-F238E27FC236}">
                <a16:creationId xmlns:a16="http://schemas.microsoft.com/office/drawing/2014/main" id="{B21AC4BA-1FC9-C450-0D86-ED951AF23A16}"/>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9352855" y="2828705"/>
            <a:ext cx="2328200" cy="1330075"/>
          </a:xfrm>
          <a:prstGeom prst="rect">
            <a:avLst/>
          </a:prstGeom>
        </p:spPr>
      </p:pic>
      <p:sp>
        <p:nvSpPr>
          <p:cNvPr id="5" name="Rectangle : coins arrondis 4">
            <a:extLst>
              <a:ext uri="{FF2B5EF4-FFF2-40B4-BE49-F238E27FC236}">
                <a16:creationId xmlns:a16="http://schemas.microsoft.com/office/drawing/2014/main" id="{961EF94C-A65B-0F5E-012B-B8390DEF7B67}"/>
              </a:ext>
            </a:extLst>
          </p:cNvPr>
          <p:cNvSpPr/>
          <p:nvPr/>
        </p:nvSpPr>
        <p:spPr>
          <a:xfrm>
            <a:off x="1175079" y="4392920"/>
            <a:ext cx="4920921" cy="1200589"/>
          </a:xfrm>
          <a:prstGeom prst="roundRect">
            <a:avLst>
              <a:gd name="adj" fmla="val 33331"/>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fr-FR" b="1" dirty="0"/>
              <a:t>Difficulté technique</a:t>
            </a:r>
            <a:endParaRPr lang="fr-FR" dirty="0"/>
          </a:p>
        </p:txBody>
      </p:sp>
      <p:pic>
        <p:nvPicPr>
          <p:cNvPr id="6" name="Image 5">
            <a:extLst>
              <a:ext uri="{FF2B5EF4-FFF2-40B4-BE49-F238E27FC236}">
                <a16:creationId xmlns:a16="http://schemas.microsoft.com/office/drawing/2014/main" id="{D40D9D77-BFEC-56E5-7297-41D06F973639}"/>
              </a:ext>
            </a:extLst>
          </p:cNvPr>
          <p:cNvPicPr>
            <a:picLocks noChangeAspect="1"/>
          </p:cNvPicPr>
          <p:nvPr/>
        </p:nvPicPr>
        <p:blipFill>
          <a:blip r:embed="rId7">
            <a:extLst>
              <a:ext uri="{837473B0-CC2E-450A-ABE3-18F120FF3D39}">
                <a1611:picAttrSrcUrl xmlns:a1611="http://schemas.microsoft.com/office/drawing/2016/11/main" r:id="rId8"/>
              </a:ext>
            </a:extLst>
          </a:blip>
          <a:stretch>
            <a:fillRect/>
          </a:stretch>
        </p:blipFill>
        <p:spPr>
          <a:xfrm>
            <a:off x="9409701" y="4753345"/>
            <a:ext cx="2413262" cy="1680328"/>
          </a:xfrm>
          <a:prstGeom prst="rect">
            <a:avLst/>
          </a:prstGeom>
        </p:spPr>
      </p:pic>
      <p:sp>
        <p:nvSpPr>
          <p:cNvPr id="7" name="Organigramme : Connecteur 6">
            <a:extLst>
              <a:ext uri="{FF2B5EF4-FFF2-40B4-BE49-F238E27FC236}">
                <a16:creationId xmlns:a16="http://schemas.microsoft.com/office/drawing/2014/main" id="{C4720DEF-1700-EF68-268F-93F0E18C998F}"/>
              </a:ext>
            </a:extLst>
          </p:cNvPr>
          <p:cNvSpPr/>
          <p:nvPr/>
        </p:nvSpPr>
        <p:spPr>
          <a:xfrm>
            <a:off x="11531150" y="6497904"/>
            <a:ext cx="553577" cy="277051"/>
          </a:xfrm>
          <a:prstGeom prst="flowChartConnector">
            <a:avLst/>
          </a:prstGeom>
          <a:solidFill>
            <a:schemeClr val="tx1"/>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200" b="1" dirty="0">
                <a:solidFill>
                  <a:schemeClr val="bg1"/>
                </a:solidFill>
              </a:rPr>
              <a:t>15</a:t>
            </a:r>
          </a:p>
        </p:txBody>
      </p:sp>
    </p:spTree>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animEffect transition="in" filter="fade">
                                      <p:cBhvr>
                                        <p:cTn id="9" dur="500"/>
                                        <p:tgtEl>
                                          <p:spTgt spid="10"/>
                                        </p:tgtEl>
                                      </p:cBhvr>
                                    </p:animEffect>
                                  </p:childTnLst>
                                </p:cTn>
                              </p:par>
                            </p:childTnLst>
                          </p:cTn>
                        </p:par>
                        <p:par>
                          <p:cTn id="10" fill="hold">
                            <p:stCondLst>
                              <p:cond delay="500"/>
                            </p:stCondLst>
                            <p:childTnLst>
                              <p:par>
                                <p:cTn id="11" presetID="26" presetClass="entr" presetSubtype="0"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wipe(down)">
                                      <p:cBhvr>
                                        <p:cTn id="13" dur="580">
                                          <p:stCondLst>
                                            <p:cond delay="0"/>
                                          </p:stCondLst>
                                        </p:cTn>
                                        <p:tgtEl>
                                          <p:spTgt spid="3"/>
                                        </p:tgtEl>
                                      </p:cBhvr>
                                    </p:animEffect>
                                    <p:anim calcmode="lin" valueType="num">
                                      <p:cBhvr>
                                        <p:cTn id="14" dur="1822" tmFilter="0,0; 0.14,0.36; 0.43,0.73; 0.71,0.91; 1.0,1.0">
                                          <p:stCondLst>
                                            <p:cond delay="0"/>
                                          </p:stCondLst>
                                        </p:cTn>
                                        <p:tgtEl>
                                          <p:spTgt spid="3"/>
                                        </p:tgtEl>
                                        <p:attrNameLst>
                                          <p:attrName>ppt_x</p:attrName>
                                        </p:attrNameLst>
                                      </p:cBhvr>
                                      <p:tavLst>
                                        <p:tav tm="0">
                                          <p:val>
                                            <p:strVal val="#ppt_x-0.25"/>
                                          </p:val>
                                        </p:tav>
                                        <p:tav tm="100000">
                                          <p:val>
                                            <p:strVal val="#ppt_x"/>
                                          </p:val>
                                        </p:tav>
                                      </p:tavLst>
                                    </p:anim>
                                    <p:anim calcmode="lin" valueType="num">
                                      <p:cBhvr>
                                        <p:cTn id="15" dur="664" tmFilter="0.0,0.0; 0.25,0.07; 0.50,0.2; 0.75,0.467; 1.0,1.0">
                                          <p:stCondLst>
                                            <p:cond delay="0"/>
                                          </p:stCondLst>
                                        </p:cTn>
                                        <p:tgtEl>
                                          <p:spTgt spid="3"/>
                                        </p:tgtEl>
                                        <p:attrNameLst>
                                          <p:attrName>ppt_y</p:attrName>
                                        </p:attrNameLst>
                                      </p:cBhvr>
                                      <p:tavLst>
                                        <p:tav tm="0" fmla="#ppt_y-sin(pi*$)/3">
                                          <p:val>
                                            <p:fltVal val="0.5"/>
                                          </p:val>
                                        </p:tav>
                                        <p:tav tm="100000">
                                          <p:val>
                                            <p:fltVal val="1"/>
                                          </p:val>
                                        </p:tav>
                                      </p:tavLst>
                                    </p:anim>
                                    <p:anim calcmode="lin" valueType="num">
                                      <p:cBhvr>
                                        <p:cTn id="16" dur="664" tmFilter="0, 0; 0.125,0.2665; 0.25,0.4; 0.375,0.465; 0.5,0.5;  0.625,0.535; 0.75,0.6; 0.875,0.7335; 1,1">
                                          <p:stCondLst>
                                            <p:cond delay="664"/>
                                          </p:stCondLst>
                                        </p:cTn>
                                        <p:tgtEl>
                                          <p:spTgt spid="3"/>
                                        </p:tgtEl>
                                        <p:attrNameLst>
                                          <p:attrName>ppt_y</p:attrName>
                                        </p:attrNameLst>
                                      </p:cBhvr>
                                      <p:tavLst>
                                        <p:tav tm="0" fmla="#ppt_y-sin(pi*$)/9">
                                          <p:val>
                                            <p:fltVal val="0"/>
                                          </p:val>
                                        </p:tav>
                                        <p:tav tm="100000">
                                          <p:val>
                                            <p:fltVal val="1"/>
                                          </p:val>
                                        </p:tav>
                                      </p:tavLst>
                                    </p:anim>
                                    <p:anim calcmode="lin" valueType="num">
                                      <p:cBhvr>
                                        <p:cTn id="17" dur="332" tmFilter="0, 0; 0.125,0.2665; 0.25,0.4; 0.375,0.465; 0.5,0.5;  0.625,0.535; 0.75,0.6; 0.875,0.7335; 1,1">
                                          <p:stCondLst>
                                            <p:cond delay="1324"/>
                                          </p:stCondLst>
                                        </p:cTn>
                                        <p:tgtEl>
                                          <p:spTgt spid="3"/>
                                        </p:tgtEl>
                                        <p:attrNameLst>
                                          <p:attrName>ppt_y</p:attrName>
                                        </p:attrNameLst>
                                      </p:cBhvr>
                                      <p:tavLst>
                                        <p:tav tm="0" fmla="#ppt_y-sin(pi*$)/27">
                                          <p:val>
                                            <p:fltVal val="0"/>
                                          </p:val>
                                        </p:tav>
                                        <p:tav tm="100000">
                                          <p:val>
                                            <p:fltVal val="1"/>
                                          </p:val>
                                        </p:tav>
                                      </p:tavLst>
                                    </p:anim>
                                    <p:anim calcmode="lin" valueType="num">
                                      <p:cBhvr>
                                        <p:cTn id="18" dur="164" tmFilter="0, 0; 0.125,0.2665; 0.25,0.4; 0.375,0.465; 0.5,0.5;  0.625,0.535; 0.75,0.6; 0.875,0.7335; 1,1">
                                          <p:stCondLst>
                                            <p:cond delay="1656"/>
                                          </p:stCondLst>
                                        </p:cTn>
                                        <p:tgtEl>
                                          <p:spTgt spid="3"/>
                                        </p:tgtEl>
                                        <p:attrNameLst>
                                          <p:attrName>ppt_y</p:attrName>
                                        </p:attrNameLst>
                                      </p:cBhvr>
                                      <p:tavLst>
                                        <p:tav tm="0" fmla="#ppt_y-sin(pi*$)/81">
                                          <p:val>
                                            <p:fltVal val="0"/>
                                          </p:val>
                                        </p:tav>
                                        <p:tav tm="100000">
                                          <p:val>
                                            <p:fltVal val="1"/>
                                          </p:val>
                                        </p:tav>
                                      </p:tavLst>
                                    </p:anim>
                                    <p:animScale>
                                      <p:cBhvr>
                                        <p:cTn id="19" dur="26">
                                          <p:stCondLst>
                                            <p:cond delay="650"/>
                                          </p:stCondLst>
                                        </p:cTn>
                                        <p:tgtEl>
                                          <p:spTgt spid="3"/>
                                        </p:tgtEl>
                                      </p:cBhvr>
                                      <p:to x="100000" y="60000"/>
                                    </p:animScale>
                                    <p:animScale>
                                      <p:cBhvr>
                                        <p:cTn id="20" dur="166" decel="50000">
                                          <p:stCondLst>
                                            <p:cond delay="676"/>
                                          </p:stCondLst>
                                        </p:cTn>
                                        <p:tgtEl>
                                          <p:spTgt spid="3"/>
                                        </p:tgtEl>
                                      </p:cBhvr>
                                      <p:to x="100000" y="100000"/>
                                    </p:animScale>
                                    <p:animScale>
                                      <p:cBhvr>
                                        <p:cTn id="21" dur="26">
                                          <p:stCondLst>
                                            <p:cond delay="1312"/>
                                          </p:stCondLst>
                                        </p:cTn>
                                        <p:tgtEl>
                                          <p:spTgt spid="3"/>
                                        </p:tgtEl>
                                      </p:cBhvr>
                                      <p:to x="100000" y="80000"/>
                                    </p:animScale>
                                    <p:animScale>
                                      <p:cBhvr>
                                        <p:cTn id="22" dur="166" decel="50000">
                                          <p:stCondLst>
                                            <p:cond delay="1338"/>
                                          </p:stCondLst>
                                        </p:cTn>
                                        <p:tgtEl>
                                          <p:spTgt spid="3"/>
                                        </p:tgtEl>
                                      </p:cBhvr>
                                      <p:to x="100000" y="100000"/>
                                    </p:animScale>
                                    <p:animScale>
                                      <p:cBhvr>
                                        <p:cTn id="23" dur="26">
                                          <p:stCondLst>
                                            <p:cond delay="1642"/>
                                          </p:stCondLst>
                                        </p:cTn>
                                        <p:tgtEl>
                                          <p:spTgt spid="3"/>
                                        </p:tgtEl>
                                      </p:cBhvr>
                                      <p:to x="100000" y="90000"/>
                                    </p:animScale>
                                    <p:animScale>
                                      <p:cBhvr>
                                        <p:cTn id="24" dur="166" decel="50000">
                                          <p:stCondLst>
                                            <p:cond delay="1668"/>
                                          </p:stCondLst>
                                        </p:cTn>
                                        <p:tgtEl>
                                          <p:spTgt spid="3"/>
                                        </p:tgtEl>
                                      </p:cBhvr>
                                      <p:to x="100000" y="100000"/>
                                    </p:animScale>
                                    <p:animScale>
                                      <p:cBhvr>
                                        <p:cTn id="25" dur="26">
                                          <p:stCondLst>
                                            <p:cond delay="1808"/>
                                          </p:stCondLst>
                                        </p:cTn>
                                        <p:tgtEl>
                                          <p:spTgt spid="3"/>
                                        </p:tgtEl>
                                      </p:cBhvr>
                                      <p:to x="100000" y="95000"/>
                                    </p:animScale>
                                    <p:animScale>
                                      <p:cBhvr>
                                        <p:cTn id="26" dur="166" decel="50000">
                                          <p:stCondLst>
                                            <p:cond delay="1834"/>
                                          </p:stCondLst>
                                        </p:cTn>
                                        <p:tgtEl>
                                          <p:spTgt spid="3"/>
                                        </p:tgtEl>
                                      </p:cBhvr>
                                      <p:to x="100000" y="100000"/>
                                    </p:animScale>
                                  </p:childTnLst>
                                </p:cTn>
                              </p:par>
                            </p:childTnLst>
                          </p:cTn>
                        </p:par>
                      </p:childTnLst>
                    </p:cTn>
                  </p:par>
                  <p:par>
                    <p:cTn id="27" fill="hold">
                      <p:stCondLst>
                        <p:cond delay="indefinite"/>
                      </p:stCondLst>
                      <p:childTnLst>
                        <p:par>
                          <p:cTn id="28" fill="hold">
                            <p:stCondLst>
                              <p:cond delay="0"/>
                            </p:stCondLst>
                            <p:childTnLst>
                              <p:par>
                                <p:cTn id="29" presetID="53" presetClass="entr" presetSubtype="16" fill="hold" grpId="0" nodeType="clickEffect">
                                  <p:stCondLst>
                                    <p:cond delay="0"/>
                                  </p:stCondLst>
                                  <p:childTnLst>
                                    <p:set>
                                      <p:cBhvr>
                                        <p:cTn id="30" dur="1" fill="hold">
                                          <p:stCondLst>
                                            <p:cond delay="0"/>
                                          </p:stCondLst>
                                        </p:cTn>
                                        <p:tgtEl>
                                          <p:spTgt spid="2"/>
                                        </p:tgtEl>
                                        <p:attrNameLst>
                                          <p:attrName>style.visibility</p:attrName>
                                        </p:attrNameLst>
                                      </p:cBhvr>
                                      <p:to>
                                        <p:strVal val="visible"/>
                                      </p:to>
                                    </p:set>
                                    <p:anim calcmode="lin" valueType="num">
                                      <p:cBhvr>
                                        <p:cTn id="31" dur="500" fill="hold"/>
                                        <p:tgtEl>
                                          <p:spTgt spid="2"/>
                                        </p:tgtEl>
                                        <p:attrNameLst>
                                          <p:attrName>ppt_w</p:attrName>
                                        </p:attrNameLst>
                                      </p:cBhvr>
                                      <p:tavLst>
                                        <p:tav tm="0">
                                          <p:val>
                                            <p:fltVal val="0"/>
                                          </p:val>
                                        </p:tav>
                                        <p:tav tm="100000">
                                          <p:val>
                                            <p:strVal val="#ppt_w"/>
                                          </p:val>
                                        </p:tav>
                                      </p:tavLst>
                                    </p:anim>
                                    <p:anim calcmode="lin" valueType="num">
                                      <p:cBhvr>
                                        <p:cTn id="32" dur="500" fill="hold"/>
                                        <p:tgtEl>
                                          <p:spTgt spid="2"/>
                                        </p:tgtEl>
                                        <p:attrNameLst>
                                          <p:attrName>ppt_h</p:attrName>
                                        </p:attrNameLst>
                                      </p:cBhvr>
                                      <p:tavLst>
                                        <p:tav tm="0">
                                          <p:val>
                                            <p:fltVal val="0"/>
                                          </p:val>
                                        </p:tav>
                                        <p:tav tm="100000">
                                          <p:val>
                                            <p:strVal val="#ppt_h"/>
                                          </p:val>
                                        </p:tav>
                                      </p:tavLst>
                                    </p:anim>
                                    <p:animEffect transition="in" filter="fade">
                                      <p:cBhvr>
                                        <p:cTn id="33" dur="500"/>
                                        <p:tgtEl>
                                          <p:spTgt spid="2"/>
                                        </p:tgtEl>
                                      </p:cBhvr>
                                    </p:animEffect>
                                  </p:childTnLst>
                                </p:cTn>
                              </p:par>
                            </p:childTnLst>
                          </p:cTn>
                        </p:par>
                        <p:par>
                          <p:cTn id="34" fill="hold">
                            <p:stCondLst>
                              <p:cond delay="500"/>
                            </p:stCondLst>
                            <p:childTnLst>
                              <p:par>
                                <p:cTn id="35" presetID="26" presetClass="entr" presetSubtype="0" fill="hold" nodeType="afterEffect">
                                  <p:stCondLst>
                                    <p:cond delay="0"/>
                                  </p:stCondLst>
                                  <p:childTnLst>
                                    <p:set>
                                      <p:cBhvr>
                                        <p:cTn id="36" dur="1" fill="hold">
                                          <p:stCondLst>
                                            <p:cond delay="0"/>
                                          </p:stCondLst>
                                        </p:cTn>
                                        <p:tgtEl>
                                          <p:spTgt spid="4"/>
                                        </p:tgtEl>
                                        <p:attrNameLst>
                                          <p:attrName>style.visibility</p:attrName>
                                        </p:attrNameLst>
                                      </p:cBhvr>
                                      <p:to>
                                        <p:strVal val="visible"/>
                                      </p:to>
                                    </p:set>
                                    <p:animEffect transition="in" filter="wipe(down)">
                                      <p:cBhvr>
                                        <p:cTn id="37" dur="580">
                                          <p:stCondLst>
                                            <p:cond delay="0"/>
                                          </p:stCondLst>
                                        </p:cTn>
                                        <p:tgtEl>
                                          <p:spTgt spid="4"/>
                                        </p:tgtEl>
                                      </p:cBhvr>
                                    </p:animEffect>
                                    <p:anim calcmode="lin" valueType="num">
                                      <p:cBhvr>
                                        <p:cTn id="38" dur="1822"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39" dur="664"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40" dur="664" tmFilter="0, 0; 0.125,0.2665; 0.25,0.4; 0.375,0.465; 0.5,0.5;  0.625,0.535; 0.75,0.6; 0.875,0.7335; 1,1">
                                          <p:stCondLst>
                                            <p:cond delay="664"/>
                                          </p:stCondLst>
                                        </p:cTn>
                                        <p:tgtEl>
                                          <p:spTgt spid="4"/>
                                        </p:tgtEl>
                                        <p:attrNameLst>
                                          <p:attrName>ppt_y</p:attrName>
                                        </p:attrNameLst>
                                      </p:cBhvr>
                                      <p:tavLst>
                                        <p:tav tm="0" fmla="#ppt_y-sin(pi*$)/9">
                                          <p:val>
                                            <p:fltVal val="0"/>
                                          </p:val>
                                        </p:tav>
                                        <p:tav tm="100000">
                                          <p:val>
                                            <p:fltVal val="1"/>
                                          </p:val>
                                        </p:tav>
                                      </p:tavLst>
                                    </p:anim>
                                    <p:anim calcmode="lin" valueType="num">
                                      <p:cBhvr>
                                        <p:cTn id="41" dur="332" tmFilter="0, 0; 0.125,0.2665; 0.25,0.4; 0.375,0.465; 0.5,0.5;  0.625,0.535; 0.75,0.6; 0.875,0.7335; 1,1">
                                          <p:stCondLst>
                                            <p:cond delay="1324"/>
                                          </p:stCondLst>
                                        </p:cTn>
                                        <p:tgtEl>
                                          <p:spTgt spid="4"/>
                                        </p:tgtEl>
                                        <p:attrNameLst>
                                          <p:attrName>ppt_y</p:attrName>
                                        </p:attrNameLst>
                                      </p:cBhvr>
                                      <p:tavLst>
                                        <p:tav tm="0" fmla="#ppt_y-sin(pi*$)/27">
                                          <p:val>
                                            <p:fltVal val="0"/>
                                          </p:val>
                                        </p:tav>
                                        <p:tav tm="100000">
                                          <p:val>
                                            <p:fltVal val="1"/>
                                          </p:val>
                                        </p:tav>
                                      </p:tavLst>
                                    </p:anim>
                                    <p:anim calcmode="lin" valueType="num">
                                      <p:cBhvr>
                                        <p:cTn id="42" dur="164" tmFilter="0, 0; 0.125,0.2665; 0.25,0.4; 0.375,0.465; 0.5,0.5;  0.625,0.535; 0.75,0.6; 0.875,0.7335; 1,1">
                                          <p:stCondLst>
                                            <p:cond delay="1656"/>
                                          </p:stCondLst>
                                        </p:cTn>
                                        <p:tgtEl>
                                          <p:spTgt spid="4"/>
                                        </p:tgtEl>
                                        <p:attrNameLst>
                                          <p:attrName>ppt_y</p:attrName>
                                        </p:attrNameLst>
                                      </p:cBhvr>
                                      <p:tavLst>
                                        <p:tav tm="0" fmla="#ppt_y-sin(pi*$)/81">
                                          <p:val>
                                            <p:fltVal val="0"/>
                                          </p:val>
                                        </p:tav>
                                        <p:tav tm="100000">
                                          <p:val>
                                            <p:fltVal val="1"/>
                                          </p:val>
                                        </p:tav>
                                      </p:tavLst>
                                    </p:anim>
                                    <p:animScale>
                                      <p:cBhvr>
                                        <p:cTn id="43" dur="26">
                                          <p:stCondLst>
                                            <p:cond delay="650"/>
                                          </p:stCondLst>
                                        </p:cTn>
                                        <p:tgtEl>
                                          <p:spTgt spid="4"/>
                                        </p:tgtEl>
                                      </p:cBhvr>
                                      <p:to x="100000" y="60000"/>
                                    </p:animScale>
                                    <p:animScale>
                                      <p:cBhvr>
                                        <p:cTn id="44" dur="166" decel="50000">
                                          <p:stCondLst>
                                            <p:cond delay="676"/>
                                          </p:stCondLst>
                                        </p:cTn>
                                        <p:tgtEl>
                                          <p:spTgt spid="4"/>
                                        </p:tgtEl>
                                      </p:cBhvr>
                                      <p:to x="100000" y="100000"/>
                                    </p:animScale>
                                    <p:animScale>
                                      <p:cBhvr>
                                        <p:cTn id="45" dur="26">
                                          <p:stCondLst>
                                            <p:cond delay="1312"/>
                                          </p:stCondLst>
                                        </p:cTn>
                                        <p:tgtEl>
                                          <p:spTgt spid="4"/>
                                        </p:tgtEl>
                                      </p:cBhvr>
                                      <p:to x="100000" y="80000"/>
                                    </p:animScale>
                                    <p:animScale>
                                      <p:cBhvr>
                                        <p:cTn id="46" dur="166" decel="50000">
                                          <p:stCondLst>
                                            <p:cond delay="1338"/>
                                          </p:stCondLst>
                                        </p:cTn>
                                        <p:tgtEl>
                                          <p:spTgt spid="4"/>
                                        </p:tgtEl>
                                      </p:cBhvr>
                                      <p:to x="100000" y="100000"/>
                                    </p:animScale>
                                    <p:animScale>
                                      <p:cBhvr>
                                        <p:cTn id="47" dur="26">
                                          <p:stCondLst>
                                            <p:cond delay="1642"/>
                                          </p:stCondLst>
                                        </p:cTn>
                                        <p:tgtEl>
                                          <p:spTgt spid="4"/>
                                        </p:tgtEl>
                                      </p:cBhvr>
                                      <p:to x="100000" y="90000"/>
                                    </p:animScale>
                                    <p:animScale>
                                      <p:cBhvr>
                                        <p:cTn id="48" dur="166" decel="50000">
                                          <p:stCondLst>
                                            <p:cond delay="1668"/>
                                          </p:stCondLst>
                                        </p:cTn>
                                        <p:tgtEl>
                                          <p:spTgt spid="4"/>
                                        </p:tgtEl>
                                      </p:cBhvr>
                                      <p:to x="100000" y="100000"/>
                                    </p:animScale>
                                    <p:animScale>
                                      <p:cBhvr>
                                        <p:cTn id="49" dur="26">
                                          <p:stCondLst>
                                            <p:cond delay="1808"/>
                                          </p:stCondLst>
                                        </p:cTn>
                                        <p:tgtEl>
                                          <p:spTgt spid="4"/>
                                        </p:tgtEl>
                                      </p:cBhvr>
                                      <p:to x="100000" y="95000"/>
                                    </p:animScale>
                                    <p:animScale>
                                      <p:cBhvr>
                                        <p:cTn id="50" dur="166" decel="50000">
                                          <p:stCondLst>
                                            <p:cond delay="1834"/>
                                          </p:stCondLst>
                                        </p:cTn>
                                        <p:tgtEl>
                                          <p:spTgt spid="4"/>
                                        </p:tgtEl>
                                      </p:cBhvr>
                                      <p:to x="100000" y="100000"/>
                                    </p:animScale>
                                  </p:childTnLst>
                                </p:cTn>
                              </p:par>
                            </p:childTnLst>
                          </p:cTn>
                        </p:par>
                      </p:childTnLst>
                    </p:cTn>
                  </p:par>
                  <p:par>
                    <p:cTn id="51" fill="hold">
                      <p:stCondLst>
                        <p:cond delay="indefinite"/>
                      </p:stCondLst>
                      <p:childTnLst>
                        <p:par>
                          <p:cTn id="52" fill="hold">
                            <p:stCondLst>
                              <p:cond delay="0"/>
                            </p:stCondLst>
                            <p:childTnLst>
                              <p:par>
                                <p:cTn id="53" presetID="53" presetClass="entr" presetSubtype="16" fill="hold" grpId="0" nodeType="clickEffect">
                                  <p:stCondLst>
                                    <p:cond delay="0"/>
                                  </p:stCondLst>
                                  <p:childTnLst>
                                    <p:set>
                                      <p:cBhvr>
                                        <p:cTn id="54" dur="1" fill="hold">
                                          <p:stCondLst>
                                            <p:cond delay="0"/>
                                          </p:stCondLst>
                                        </p:cTn>
                                        <p:tgtEl>
                                          <p:spTgt spid="5"/>
                                        </p:tgtEl>
                                        <p:attrNameLst>
                                          <p:attrName>style.visibility</p:attrName>
                                        </p:attrNameLst>
                                      </p:cBhvr>
                                      <p:to>
                                        <p:strVal val="visible"/>
                                      </p:to>
                                    </p:set>
                                    <p:anim calcmode="lin" valueType="num">
                                      <p:cBhvr>
                                        <p:cTn id="55" dur="500" fill="hold"/>
                                        <p:tgtEl>
                                          <p:spTgt spid="5"/>
                                        </p:tgtEl>
                                        <p:attrNameLst>
                                          <p:attrName>ppt_w</p:attrName>
                                        </p:attrNameLst>
                                      </p:cBhvr>
                                      <p:tavLst>
                                        <p:tav tm="0">
                                          <p:val>
                                            <p:fltVal val="0"/>
                                          </p:val>
                                        </p:tav>
                                        <p:tav tm="100000">
                                          <p:val>
                                            <p:strVal val="#ppt_w"/>
                                          </p:val>
                                        </p:tav>
                                      </p:tavLst>
                                    </p:anim>
                                    <p:anim calcmode="lin" valueType="num">
                                      <p:cBhvr>
                                        <p:cTn id="56" dur="500" fill="hold"/>
                                        <p:tgtEl>
                                          <p:spTgt spid="5"/>
                                        </p:tgtEl>
                                        <p:attrNameLst>
                                          <p:attrName>ppt_h</p:attrName>
                                        </p:attrNameLst>
                                      </p:cBhvr>
                                      <p:tavLst>
                                        <p:tav tm="0">
                                          <p:val>
                                            <p:fltVal val="0"/>
                                          </p:val>
                                        </p:tav>
                                        <p:tav tm="100000">
                                          <p:val>
                                            <p:strVal val="#ppt_h"/>
                                          </p:val>
                                        </p:tav>
                                      </p:tavLst>
                                    </p:anim>
                                    <p:animEffect transition="in" filter="fade">
                                      <p:cBhvr>
                                        <p:cTn id="57" dur="500"/>
                                        <p:tgtEl>
                                          <p:spTgt spid="5"/>
                                        </p:tgtEl>
                                      </p:cBhvr>
                                    </p:animEffect>
                                  </p:childTnLst>
                                </p:cTn>
                              </p:par>
                            </p:childTnLst>
                          </p:cTn>
                        </p:par>
                        <p:par>
                          <p:cTn id="58" fill="hold">
                            <p:stCondLst>
                              <p:cond delay="500"/>
                            </p:stCondLst>
                            <p:childTnLst>
                              <p:par>
                                <p:cTn id="59" presetID="26" presetClass="entr" presetSubtype="0" fill="hold" nodeType="afterEffect">
                                  <p:stCondLst>
                                    <p:cond delay="0"/>
                                  </p:stCondLst>
                                  <p:childTnLst>
                                    <p:set>
                                      <p:cBhvr>
                                        <p:cTn id="60" dur="1" fill="hold">
                                          <p:stCondLst>
                                            <p:cond delay="0"/>
                                          </p:stCondLst>
                                        </p:cTn>
                                        <p:tgtEl>
                                          <p:spTgt spid="6"/>
                                        </p:tgtEl>
                                        <p:attrNameLst>
                                          <p:attrName>style.visibility</p:attrName>
                                        </p:attrNameLst>
                                      </p:cBhvr>
                                      <p:to>
                                        <p:strVal val="visible"/>
                                      </p:to>
                                    </p:set>
                                    <p:animEffect transition="in" filter="wipe(down)">
                                      <p:cBhvr>
                                        <p:cTn id="61" dur="580">
                                          <p:stCondLst>
                                            <p:cond delay="0"/>
                                          </p:stCondLst>
                                        </p:cTn>
                                        <p:tgtEl>
                                          <p:spTgt spid="6"/>
                                        </p:tgtEl>
                                      </p:cBhvr>
                                    </p:animEffect>
                                    <p:anim calcmode="lin" valueType="num">
                                      <p:cBhvr>
                                        <p:cTn id="62" dur="1822"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63" dur="664"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64" dur="664" tmFilter="0, 0; 0.125,0.2665; 0.25,0.4; 0.375,0.465; 0.5,0.5;  0.625,0.535; 0.75,0.6; 0.875,0.7335; 1,1">
                                          <p:stCondLst>
                                            <p:cond delay="664"/>
                                          </p:stCondLst>
                                        </p:cTn>
                                        <p:tgtEl>
                                          <p:spTgt spid="6"/>
                                        </p:tgtEl>
                                        <p:attrNameLst>
                                          <p:attrName>ppt_y</p:attrName>
                                        </p:attrNameLst>
                                      </p:cBhvr>
                                      <p:tavLst>
                                        <p:tav tm="0" fmla="#ppt_y-sin(pi*$)/9">
                                          <p:val>
                                            <p:fltVal val="0"/>
                                          </p:val>
                                        </p:tav>
                                        <p:tav tm="100000">
                                          <p:val>
                                            <p:fltVal val="1"/>
                                          </p:val>
                                        </p:tav>
                                      </p:tavLst>
                                    </p:anim>
                                    <p:anim calcmode="lin" valueType="num">
                                      <p:cBhvr>
                                        <p:cTn id="65" dur="332" tmFilter="0, 0; 0.125,0.2665; 0.25,0.4; 0.375,0.465; 0.5,0.5;  0.625,0.535; 0.75,0.6; 0.875,0.7335; 1,1">
                                          <p:stCondLst>
                                            <p:cond delay="1324"/>
                                          </p:stCondLst>
                                        </p:cTn>
                                        <p:tgtEl>
                                          <p:spTgt spid="6"/>
                                        </p:tgtEl>
                                        <p:attrNameLst>
                                          <p:attrName>ppt_y</p:attrName>
                                        </p:attrNameLst>
                                      </p:cBhvr>
                                      <p:tavLst>
                                        <p:tav tm="0" fmla="#ppt_y-sin(pi*$)/27">
                                          <p:val>
                                            <p:fltVal val="0"/>
                                          </p:val>
                                        </p:tav>
                                        <p:tav tm="100000">
                                          <p:val>
                                            <p:fltVal val="1"/>
                                          </p:val>
                                        </p:tav>
                                      </p:tavLst>
                                    </p:anim>
                                    <p:anim calcmode="lin" valueType="num">
                                      <p:cBhvr>
                                        <p:cTn id="66" dur="164" tmFilter="0, 0; 0.125,0.2665; 0.25,0.4; 0.375,0.465; 0.5,0.5;  0.625,0.535; 0.75,0.6; 0.875,0.7335; 1,1">
                                          <p:stCondLst>
                                            <p:cond delay="1656"/>
                                          </p:stCondLst>
                                        </p:cTn>
                                        <p:tgtEl>
                                          <p:spTgt spid="6"/>
                                        </p:tgtEl>
                                        <p:attrNameLst>
                                          <p:attrName>ppt_y</p:attrName>
                                        </p:attrNameLst>
                                      </p:cBhvr>
                                      <p:tavLst>
                                        <p:tav tm="0" fmla="#ppt_y-sin(pi*$)/81">
                                          <p:val>
                                            <p:fltVal val="0"/>
                                          </p:val>
                                        </p:tav>
                                        <p:tav tm="100000">
                                          <p:val>
                                            <p:fltVal val="1"/>
                                          </p:val>
                                        </p:tav>
                                      </p:tavLst>
                                    </p:anim>
                                    <p:animScale>
                                      <p:cBhvr>
                                        <p:cTn id="67" dur="26">
                                          <p:stCondLst>
                                            <p:cond delay="650"/>
                                          </p:stCondLst>
                                        </p:cTn>
                                        <p:tgtEl>
                                          <p:spTgt spid="6"/>
                                        </p:tgtEl>
                                      </p:cBhvr>
                                      <p:to x="100000" y="60000"/>
                                    </p:animScale>
                                    <p:animScale>
                                      <p:cBhvr>
                                        <p:cTn id="68" dur="166" decel="50000">
                                          <p:stCondLst>
                                            <p:cond delay="676"/>
                                          </p:stCondLst>
                                        </p:cTn>
                                        <p:tgtEl>
                                          <p:spTgt spid="6"/>
                                        </p:tgtEl>
                                      </p:cBhvr>
                                      <p:to x="100000" y="100000"/>
                                    </p:animScale>
                                    <p:animScale>
                                      <p:cBhvr>
                                        <p:cTn id="69" dur="26">
                                          <p:stCondLst>
                                            <p:cond delay="1312"/>
                                          </p:stCondLst>
                                        </p:cTn>
                                        <p:tgtEl>
                                          <p:spTgt spid="6"/>
                                        </p:tgtEl>
                                      </p:cBhvr>
                                      <p:to x="100000" y="80000"/>
                                    </p:animScale>
                                    <p:animScale>
                                      <p:cBhvr>
                                        <p:cTn id="70" dur="166" decel="50000">
                                          <p:stCondLst>
                                            <p:cond delay="1338"/>
                                          </p:stCondLst>
                                        </p:cTn>
                                        <p:tgtEl>
                                          <p:spTgt spid="6"/>
                                        </p:tgtEl>
                                      </p:cBhvr>
                                      <p:to x="100000" y="100000"/>
                                    </p:animScale>
                                    <p:animScale>
                                      <p:cBhvr>
                                        <p:cTn id="71" dur="26">
                                          <p:stCondLst>
                                            <p:cond delay="1642"/>
                                          </p:stCondLst>
                                        </p:cTn>
                                        <p:tgtEl>
                                          <p:spTgt spid="6"/>
                                        </p:tgtEl>
                                      </p:cBhvr>
                                      <p:to x="100000" y="90000"/>
                                    </p:animScale>
                                    <p:animScale>
                                      <p:cBhvr>
                                        <p:cTn id="72" dur="166" decel="50000">
                                          <p:stCondLst>
                                            <p:cond delay="1668"/>
                                          </p:stCondLst>
                                        </p:cTn>
                                        <p:tgtEl>
                                          <p:spTgt spid="6"/>
                                        </p:tgtEl>
                                      </p:cBhvr>
                                      <p:to x="100000" y="100000"/>
                                    </p:animScale>
                                    <p:animScale>
                                      <p:cBhvr>
                                        <p:cTn id="73" dur="26">
                                          <p:stCondLst>
                                            <p:cond delay="1808"/>
                                          </p:stCondLst>
                                        </p:cTn>
                                        <p:tgtEl>
                                          <p:spTgt spid="6"/>
                                        </p:tgtEl>
                                      </p:cBhvr>
                                      <p:to x="100000" y="95000"/>
                                    </p:animScale>
                                    <p:animScale>
                                      <p:cBhvr>
                                        <p:cTn id="74" dur="166" decel="50000">
                                          <p:stCondLst>
                                            <p:cond delay="1834"/>
                                          </p:stCondLst>
                                        </p:cTn>
                                        <p:tgtEl>
                                          <p:spTgt spid="6"/>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2" grpId="0" animBg="1"/>
      <p:bldP spid="5"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 6">
            <a:extLst>
              <a:ext uri="{FF2B5EF4-FFF2-40B4-BE49-F238E27FC236}">
                <a16:creationId xmlns:a16="http://schemas.microsoft.com/office/drawing/2014/main" id="{88DE1FDB-F375-38EB-BC47-D592B673476B}"/>
              </a:ext>
            </a:extLst>
          </p:cNvPr>
          <p:cNvPicPr>
            <a:picLocks noChangeAspect="1"/>
          </p:cNvPicPr>
          <p:nvPr/>
        </p:nvPicPr>
        <p:blipFill>
          <a:blip r:embed="rId3"/>
          <a:stretch>
            <a:fillRect/>
          </a:stretch>
        </p:blipFill>
        <p:spPr>
          <a:xfrm>
            <a:off x="4973054" y="2788631"/>
            <a:ext cx="1117427" cy="101261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8" name="Image 7">
            <a:extLst>
              <a:ext uri="{FF2B5EF4-FFF2-40B4-BE49-F238E27FC236}">
                <a16:creationId xmlns:a16="http://schemas.microsoft.com/office/drawing/2014/main" id="{37AEB4E3-922A-8704-1B00-6E75FF49144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617515" y="727092"/>
            <a:ext cx="1890573" cy="1788908"/>
          </a:xfrm>
          <a:prstGeom prst="rect">
            <a:avLst/>
          </a:prstGeom>
        </p:spPr>
      </p:pic>
      <p:pic>
        <p:nvPicPr>
          <p:cNvPr id="14" name="Image 13">
            <a:extLst>
              <a:ext uri="{FF2B5EF4-FFF2-40B4-BE49-F238E27FC236}">
                <a16:creationId xmlns:a16="http://schemas.microsoft.com/office/drawing/2014/main" id="{019DF9A0-81CC-F63F-2E5F-0821FD6A1EA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065021" y="3946886"/>
            <a:ext cx="1357467" cy="900999"/>
          </a:xfrm>
          <a:prstGeom prst="rect">
            <a:avLst/>
          </a:prstGeom>
        </p:spPr>
      </p:pic>
      <p:pic>
        <p:nvPicPr>
          <p:cNvPr id="17" name="Image 16">
            <a:extLst>
              <a:ext uri="{FF2B5EF4-FFF2-40B4-BE49-F238E27FC236}">
                <a16:creationId xmlns:a16="http://schemas.microsoft.com/office/drawing/2014/main" id="{25DF9FA0-BC04-4244-80CF-FA4F5913E610}"/>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083545" y="1455286"/>
            <a:ext cx="889579" cy="933650"/>
          </a:xfrm>
          <a:prstGeom prst="rect">
            <a:avLst/>
          </a:prstGeom>
        </p:spPr>
      </p:pic>
      <p:pic>
        <p:nvPicPr>
          <p:cNvPr id="23" name="Image 22">
            <a:extLst>
              <a:ext uri="{FF2B5EF4-FFF2-40B4-BE49-F238E27FC236}">
                <a16:creationId xmlns:a16="http://schemas.microsoft.com/office/drawing/2014/main" id="{06D745F0-2231-4F29-6483-BA095F1F9B2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581205" y="4935890"/>
            <a:ext cx="1520791" cy="613269"/>
          </a:xfrm>
          <a:prstGeom prst="rect">
            <a:avLst/>
          </a:prstGeom>
        </p:spPr>
      </p:pic>
      <p:sp>
        <p:nvSpPr>
          <p:cNvPr id="4" name="Rectangle 9">
            <a:extLst>
              <a:ext uri="{FF2B5EF4-FFF2-40B4-BE49-F238E27FC236}">
                <a16:creationId xmlns:a16="http://schemas.microsoft.com/office/drawing/2014/main" id="{AD2F7BA4-725E-A9A3-5D4D-9BF756DDF7CD}"/>
              </a:ext>
            </a:extLst>
          </p:cNvPr>
          <p:cNvSpPr txBox="1">
            <a:spLocks noChangeArrowheads="1"/>
          </p:cNvSpPr>
          <p:nvPr/>
        </p:nvSpPr>
        <p:spPr>
          <a:xfrm>
            <a:off x="1586596" y="-74428"/>
            <a:ext cx="9081404" cy="635260"/>
          </a:xfrm>
          <a:prstGeom prst="rect">
            <a:avLst/>
          </a:prstGeom>
        </p:spPr>
        <p:txBody>
          <a:bodyPr/>
          <a:lstStyle/>
          <a:p>
            <a:r>
              <a:rPr lang="fr-FR" sz="3200" b="1" i="1" kern="0" dirty="0">
                <a:effectLst>
                  <a:outerShdw blurRad="38100" dist="38100" dir="2700000" algn="tl">
                    <a:srgbClr val="000000">
                      <a:alpha val="43137"/>
                    </a:srgbClr>
                  </a:outerShdw>
                </a:effectLst>
                <a:latin typeface="Calibri" pitchFamily="34" charset="0"/>
                <a:ea typeface="+mj-ea"/>
                <a:cs typeface="+mj-cs"/>
              </a:rPr>
              <a:t>Choix de Technologie:</a:t>
            </a:r>
          </a:p>
          <a:p>
            <a:endParaRPr lang="fr-FR" sz="3200" b="1" kern="0" dirty="0">
              <a:solidFill>
                <a:schemeClr val="bg1"/>
              </a:solidFill>
              <a:effectLst>
                <a:outerShdw blurRad="38100" dist="38100" dir="2700000" algn="tl">
                  <a:srgbClr val="000000">
                    <a:alpha val="43137"/>
                  </a:srgbClr>
                </a:outerShdw>
              </a:effectLst>
              <a:latin typeface="Calibri" pitchFamily="34" charset="0"/>
              <a:ea typeface="+mj-ea"/>
              <a:cs typeface="+mj-cs"/>
            </a:endParaRPr>
          </a:p>
        </p:txBody>
      </p:sp>
      <p:pic>
        <p:nvPicPr>
          <p:cNvPr id="11" name="Image 10">
            <a:extLst>
              <a:ext uri="{FF2B5EF4-FFF2-40B4-BE49-F238E27FC236}">
                <a16:creationId xmlns:a16="http://schemas.microsoft.com/office/drawing/2014/main" id="{F174F2FB-7D0D-DE72-72E8-D22919F757A5}"/>
              </a:ext>
            </a:extLst>
          </p:cNvPr>
          <p:cNvPicPr>
            <a:picLocks noChangeAspect="1"/>
          </p:cNvPicPr>
          <p:nvPr/>
        </p:nvPicPr>
        <p:blipFill>
          <a:blip r:embed="rId8">
            <a:extLst>
              <a:ext uri="{837473B0-CC2E-450A-ABE3-18F120FF3D39}">
                <a1611:picAttrSrcUrl xmlns:a1611="http://schemas.microsoft.com/office/drawing/2016/11/main" r:id="rId9"/>
              </a:ext>
            </a:extLst>
          </a:blip>
          <a:stretch>
            <a:fillRect/>
          </a:stretch>
        </p:blipFill>
        <p:spPr>
          <a:xfrm>
            <a:off x="9107258" y="2633839"/>
            <a:ext cx="1167402" cy="1167402"/>
          </a:xfrm>
          <a:prstGeom prst="rect">
            <a:avLst/>
          </a:prstGeom>
        </p:spPr>
      </p:pic>
      <p:pic>
        <p:nvPicPr>
          <p:cNvPr id="12" name="Picture 2" descr="Symfony logo and screenshots">
            <a:extLst>
              <a:ext uri="{FF2B5EF4-FFF2-40B4-BE49-F238E27FC236}">
                <a16:creationId xmlns:a16="http://schemas.microsoft.com/office/drawing/2014/main" id="{42E94796-9A4C-AA7D-8E97-B4718C96DDF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412630" y="4592631"/>
            <a:ext cx="913157" cy="1012610"/>
          </a:xfrm>
          <a:prstGeom prst="rect">
            <a:avLst/>
          </a:prstGeom>
          <a:noFill/>
          <a:extLst>
            <a:ext uri="{909E8E84-426E-40DD-AFC4-6F175D3DCCD1}">
              <a14:hiddenFill xmlns:a14="http://schemas.microsoft.com/office/drawing/2010/main">
                <a:solidFill>
                  <a:srgbClr val="FFFFFF"/>
                </a:solidFill>
              </a14:hiddenFill>
            </a:ext>
          </a:extLst>
        </p:spPr>
      </p:pic>
      <p:pic>
        <p:nvPicPr>
          <p:cNvPr id="13" name="Image 12">
            <a:extLst>
              <a:ext uri="{FF2B5EF4-FFF2-40B4-BE49-F238E27FC236}">
                <a16:creationId xmlns:a16="http://schemas.microsoft.com/office/drawing/2014/main" id="{761ECBEC-5D7E-3561-8FBB-E666708388DE}"/>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753027" y="988461"/>
            <a:ext cx="975731" cy="933650"/>
          </a:xfrm>
          <a:prstGeom prst="rect">
            <a:avLst/>
          </a:prstGeom>
        </p:spPr>
      </p:pic>
      <p:pic>
        <p:nvPicPr>
          <p:cNvPr id="16" name="Image 15">
            <a:extLst>
              <a:ext uri="{FF2B5EF4-FFF2-40B4-BE49-F238E27FC236}">
                <a16:creationId xmlns:a16="http://schemas.microsoft.com/office/drawing/2014/main" id="{B75FBB23-9306-7937-865D-A0CC1808DF51}"/>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5398986" y="988461"/>
            <a:ext cx="891615" cy="933650"/>
          </a:xfrm>
          <a:prstGeom prst="rect">
            <a:avLst/>
          </a:prstGeom>
        </p:spPr>
      </p:pic>
      <p:pic>
        <p:nvPicPr>
          <p:cNvPr id="1028" name="Picture 4" descr="GitHub - edent/SuperTinyIcons: Under 1KB each! Super Tiny ...">
            <a:extLst>
              <a:ext uri="{FF2B5EF4-FFF2-40B4-BE49-F238E27FC236}">
                <a16:creationId xmlns:a16="http://schemas.microsoft.com/office/drawing/2014/main" id="{DB373CCC-8BA3-0395-C252-28C38259C685}"/>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216915" y="2925255"/>
            <a:ext cx="739362" cy="739362"/>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 4">
            <a:extLst>
              <a:ext uri="{FF2B5EF4-FFF2-40B4-BE49-F238E27FC236}">
                <a16:creationId xmlns:a16="http://schemas.microsoft.com/office/drawing/2014/main" id="{E73D6FF4-F427-0D2C-BE15-EB9ABCDAE753}"/>
              </a:ext>
            </a:extLst>
          </p:cNvPr>
          <p:cNvPicPr>
            <a:picLocks noChangeAspect="1"/>
          </p:cNvPicPr>
          <p:nvPr/>
        </p:nvPicPr>
        <p:blipFill>
          <a:blip r:embed="rId14">
            <a:extLst>
              <a:ext uri="{28A0092B-C50C-407E-A947-70E740481C1C}">
                <a14:useLocalDpi xmlns:a14="http://schemas.microsoft.com/office/drawing/2010/main" val="0"/>
              </a:ext>
              <a:ext uri="{837473B0-CC2E-450A-ABE3-18F120FF3D39}">
                <a1611:picAttrSrcUrl xmlns:a1611="http://schemas.microsoft.com/office/drawing/2016/11/main" r:id="rId15"/>
              </a:ext>
            </a:extLst>
          </a:blip>
          <a:stretch>
            <a:fillRect/>
          </a:stretch>
        </p:blipFill>
        <p:spPr>
          <a:xfrm>
            <a:off x="1627042" y="4180564"/>
            <a:ext cx="1569779" cy="824134"/>
          </a:xfrm>
          <a:prstGeom prst="rect">
            <a:avLst/>
          </a:prstGeom>
        </p:spPr>
      </p:pic>
      <p:pic>
        <p:nvPicPr>
          <p:cNvPr id="6" name="Image 5">
            <a:extLst>
              <a:ext uri="{FF2B5EF4-FFF2-40B4-BE49-F238E27FC236}">
                <a16:creationId xmlns:a16="http://schemas.microsoft.com/office/drawing/2014/main" id="{8B5B1612-E76D-3E68-CE87-5FA9ECC2AEF6}"/>
              </a:ext>
            </a:extLst>
          </p:cNvPr>
          <p:cNvPicPr>
            <a:picLocks noChangeAspect="1"/>
          </p:cNvPicPr>
          <p:nvPr/>
        </p:nvPicPr>
        <p:blipFill>
          <a:blip r:embed="rId16">
            <a:extLst>
              <a:ext uri="{28A0092B-C50C-407E-A947-70E740481C1C}">
                <a14:useLocalDpi xmlns:a14="http://schemas.microsoft.com/office/drawing/2010/main" val="0"/>
              </a:ext>
              <a:ext uri="{837473B0-CC2E-450A-ABE3-18F120FF3D39}">
                <a1611:picAttrSrcUrl xmlns:a1611="http://schemas.microsoft.com/office/drawing/2016/11/main" r:id="rId17"/>
              </a:ext>
            </a:extLst>
          </a:blip>
          <a:stretch>
            <a:fillRect/>
          </a:stretch>
        </p:blipFill>
        <p:spPr>
          <a:xfrm>
            <a:off x="8834300" y="1660017"/>
            <a:ext cx="698168" cy="901000"/>
          </a:xfrm>
          <a:prstGeom prst="rect">
            <a:avLst/>
          </a:prstGeom>
        </p:spPr>
      </p:pic>
      <p:sp>
        <p:nvSpPr>
          <p:cNvPr id="2" name="Organigramme : Connecteur 1">
            <a:extLst>
              <a:ext uri="{FF2B5EF4-FFF2-40B4-BE49-F238E27FC236}">
                <a16:creationId xmlns:a16="http://schemas.microsoft.com/office/drawing/2014/main" id="{0A7FE026-85DF-7885-B292-14BF0EA40210}"/>
              </a:ext>
            </a:extLst>
          </p:cNvPr>
          <p:cNvSpPr/>
          <p:nvPr/>
        </p:nvSpPr>
        <p:spPr>
          <a:xfrm>
            <a:off x="11531150" y="6497904"/>
            <a:ext cx="553577" cy="277051"/>
          </a:xfrm>
          <a:prstGeom prst="flowChartConnector">
            <a:avLst/>
          </a:prstGeom>
          <a:solidFill>
            <a:schemeClr val="tx1"/>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200" b="1" dirty="0">
                <a:solidFill>
                  <a:schemeClr val="bg1"/>
                </a:solidFill>
              </a:rPr>
              <a:t>16</a:t>
            </a:r>
          </a:p>
        </p:txBody>
      </p:sp>
    </p:spTree>
    <p:extLst>
      <p:ext uri="{BB962C8B-B14F-4D97-AF65-F5344CB8AC3E}">
        <p14:creationId xmlns:p14="http://schemas.microsoft.com/office/powerpoint/2010/main" val="2593009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1+#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17"/>
                                        </p:tgtEl>
                                        <p:attrNameLst>
                                          <p:attrName>style.visibility</p:attrName>
                                        </p:attrNameLst>
                                      </p:cBhvr>
                                      <p:to>
                                        <p:strVal val="visible"/>
                                      </p:to>
                                    </p:set>
                                    <p:anim calcmode="lin" valueType="num">
                                      <p:cBhvr additive="base">
                                        <p:cTn id="13" dur="500" fill="hold"/>
                                        <p:tgtEl>
                                          <p:spTgt spid="17"/>
                                        </p:tgtEl>
                                        <p:attrNameLst>
                                          <p:attrName>ppt_x</p:attrName>
                                        </p:attrNameLst>
                                      </p:cBhvr>
                                      <p:tavLst>
                                        <p:tav tm="0">
                                          <p:val>
                                            <p:strVal val="1+#ppt_w/2"/>
                                          </p:val>
                                        </p:tav>
                                        <p:tav tm="100000">
                                          <p:val>
                                            <p:strVal val="#ppt_x"/>
                                          </p:val>
                                        </p:tav>
                                      </p:tavLst>
                                    </p:anim>
                                    <p:anim calcmode="lin" valueType="num">
                                      <p:cBhvr additive="base">
                                        <p:cTn id="14" dur="500" fill="hold"/>
                                        <p:tgtEl>
                                          <p:spTgt spid="17"/>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1"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500" fill="hold"/>
                                        <p:tgtEl>
                                          <p:spTgt spid="13"/>
                                        </p:tgtEl>
                                        <p:attrNameLst>
                                          <p:attrName>ppt_x</p:attrName>
                                        </p:attrNameLst>
                                      </p:cBhvr>
                                      <p:tavLst>
                                        <p:tav tm="0">
                                          <p:val>
                                            <p:strVal val="#ppt_x"/>
                                          </p:val>
                                        </p:tav>
                                        <p:tav tm="100000">
                                          <p:val>
                                            <p:strVal val="#ppt_x"/>
                                          </p:val>
                                        </p:tav>
                                      </p:tavLst>
                                    </p:anim>
                                    <p:anim calcmode="lin" valueType="num">
                                      <p:cBhvr additive="base">
                                        <p:cTn id="20" dur="500" fill="hold"/>
                                        <p:tgtEl>
                                          <p:spTgt spid="13"/>
                                        </p:tgtEl>
                                        <p:attrNameLst>
                                          <p:attrName>ppt_y</p:attrName>
                                        </p:attrNameLst>
                                      </p:cBhvr>
                                      <p:tavLst>
                                        <p:tav tm="0">
                                          <p:val>
                                            <p:strVal val="0-#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1" fill="hold" nodeType="clickEffect">
                                  <p:stCondLst>
                                    <p:cond delay="0"/>
                                  </p:stCondLst>
                                  <p:childTnLst>
                                    <p:set>
                                      <p:cBhvr>
                                        <p:cTn id="24" dur="1" fill="hold">
                                          <p:stCondLst>
                                            <p:cond delay="0"/>
                                          </p:stCondLst>
                                        </p:cTn>
                                        <p:tgtEl>
                                          <p:spTgt spid="16"/>
                                        </p:tgtEl>
                                        <p:attrNameLst>
                                          <p:attrName>style.visibility</p:attrName>
                                        </p:attrNameLst>
                                      </p:cBhvr>
                                      <p:to>
                                        <p:strVal val="visible"/>
                                      </p:to>
                                    </p:set>
                                    <p:anim calcmode="lin" valueType="num">
                                      <p:cBhvr additive="base">
                                        <p:cTn id="25" dur="500" fill="hold"/>
                                        <p:tgtEl>
                                          <p:spTgt spid="16"/>
                                        </p:tgtEl>
                                        <p:attrNameLst>
                                          <p:attrName>ppt_x</p:attrName>
                                        </p:attrNameLst>
                                      </p:cBhvr>
                                      <p:tavLst>
                                        <p:tav tm="0">
                                          <p:val>
                                            <p:strVal val="#ppt_x"/>
                                          </p:val>
                                        </p:tav>
                                        <p:tav tm="100000">
                                          <p:val>
                                            <p:strVal val="#ppt_x"/>
                                          </p:val>
                                        </p:tav>
                                      </p:tavLst>
                                    </p:anim>
                                    <p:anim calcmode="lin" valueType="num">
                                      <p:cBhvr additive="base">
                                        <p:cTn id="26" dur="500" fill="hold"/>
                                        <p:tgtEl>
                                          <p:spTgt spid="16"/>
                                        </p:tgtEl>
                                        <p:attrNameLst>
                                          <p:attrName>ppt_y</p:attrName>
                                        </p:attrNameLst>
                                      </p:cBhvr>
                                      <p:tavLst>
                                        <p:tav tm="0">
                                          <p:val>
                                            <p:strVal val="0-#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2"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additive="base">
                                        <p:cTn id="31" dur="500" fill="hold"/>
                                        <p:tgtEl>
                                          <p:spTgt spid="8"/>
                                        </p:tgtEl>
                                        <p:attrNameLst>
                                          <p:attrName>ppt_x</p:attrName>
                                        </p:attrNameLst>
                                      </p:cBhvr>
                                      <p:tavLst>
                                        <p:tav tm="0">
                                          <p:val>
                                            <p:strVal val="1+#ppt_w/2"/>
                                          </p:val>
                                        </p:tav>
                                        <p:tav tm="100000">
                                          <p:val>
                                            <p:strVal val="#ppt_x"/>
                                          </p:val>
                                        </p:tav>
                                      </p:tavLst>
                                    </p:anim>
                                    <p:anim calcmode="lin" valueType="num">
                                      <p:cBhvr additive="base">
                                        <p:cTn id="32"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6"/>
                                        </p:tgtEl>
                                        <p:attrNameLst>
                                          <p:attrName>style.visibility</p:attrName>
                                        </p:attrNameLst>
                                      </p:cBhvr>
                                      <p:to>
                                        <p:strVal val="visible"/>
                                      </p:to>
                                    </p:set>
                                    <p:anim calcmode="lin" valueType="num">
                                      <p:cBhvr additive="base">
                                        <p:cTn id="37" dur="500" fill="hold"/>
                                        <p:tgtEl>
                                          <p:spTgt spid="6"/>
                                        </p:tgtEl>
                                        <p:attrNameLst>
                                          <p:attrName>ppt_x</p:attrName>
                                        </p:attrNameLst>
                                      </p:cBhvr>
                                      <p:tavLst>
                                        <p:tav tm="0">
                                          <p:val>
                                            <p:strVal val="#ppt_x"/>
                                          </p:val>
                                        </p:tav>
                                        <p:tav tm="100000">
                                          <p:val>
                                            <p:strVal val="#ppt_x"/>
                                          </p:val>
                                        </p:tav>
                                      </p:tavLst>
                                    </p:anim>
                                    <p:anim calcmode="lin" valueType="num">
                                      <p:cBhvr additive="base">
                                        <p:cTn id="3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nodeType="clickEffect">
                                  <p:stCondLst>
                                    <p:cond delay="0"/>
                                  </p:stCondLst>
                                  <p:childTnLst>
                                    <p:set>
                                      <p:cBhvr>
                                        <p:cTn id="42" dur="1" fill="hold">
                                          <p:stCondLst>
                                            <p:cond delay="0"/>
                                          </p:stCondLst>
                                        </p:cTn>
                                        <p:tgtEl>
                                          <p:spTgt spid="11"/>
                                        </p:tgtEl>
                                        <p:attrNameLst>
                                          <p:attrName>style.visibility</p:attrName>
                                        </p:attrNameLst>
                                      </p:cBhvr>
                                      <p:to>
                                        <p:strVal val="visible"/>
                                      </p:to>
                                    </p:set>
                                    <p:anim calcmode="lin" valueType="num">
                                      <p:cBhvr additive="base">
                                        <p:cTn id="43" dur="500" fill="hold"/>
                                        <p:tgtEl>
                                          <p:spTgt spid="11"/>
                                        </p:tgtEl>
                                        <p:attrNameLst>
                                          <p:attrName>ppt_x</p:attrName>
                                        </p:attrNameLst>
                                      </p:cBhvr>
                                      <p:tavLst>
                                        <p:tav tm="0">
                                          <p:val>
                                            <p:strVal val="0-#ppt_w/2"/>
                                          </p:val>
                                        </p:tav>
                                        <p:tav tm="100000">
                                          <p:val>
                                            <p:strVal val="#ppt_x"/>
                                          </p:val>
                                        </p:tav>
                                      </p:tavLst>
                                    </p:anim>
                                    <p:anim calcmode="lin" valueType="num">
                                      <p:cBhvr additive="base">
                                        <p:cTn id="44"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8" fill="hold" nodeType="clickEffect">
                                  <p:stCondLst>
                                    <p:cond delay="0"/>
                                  </p:stCondLst>
                                  <p:childTnLst>
                                    <p:set>
                                      <p:cBhvr>
                                        <p:cTn id="48" dur="1" fill="hold">
                                          <p:stCondLst>
                                            <p:cond delay="0"/>
                                          </p:stCondLst>
                                        </p:cTn>
                                        <p:tgtEl>
                                          <p:spTgt spid="14"/>
                                        </p:tgtEl>
                                        <p:attrNameLst>
                                          <p:attrName>style.visibility</p:attrName>
                                        </p:attrNameLst>
                                      </p:cBhvr>
                                      <p:to>
                                        <p:strVal val="visible"/>
                                      </p:to>
                                    </p:set>
                                    <p:anim calcmode="lin" valueType="num">
                                      <p:cBhvr additive="base">
                                        <p:cTn id="49" dur="500" fill="hold"/>
                                        <p:tgtEl>
                                          <p:spTgt spid="14"/>
                                        </p:tgtEl>
                                        <p:attrNameLst>
                                          <p:attrName>ppt_x</p:attrName>
                                        </p:attrNameLst>
                                      </p:cBhvr>
                                      <p:tavLst>
                                        <p:tav tm="0">
                                          <p:val>
                                            <p:strVal val="0-#ppt_w/2"/>
                                          </p:val>
                                        </p:tav>
                                        <p:tav tm="100000">
                                          <p:val>
                                            <p:strVal val="#ppt_x"/>
                                          </p:val>
                                        </p:tav>
                                      </p:tavLst>
                                    </p:anim>
                                    <p:anim calcmode="lin" valueType="num">
                                      <p:cBhvr additive="base">
                                        <p:cTn id="50" dur="500" fill="hold"/>
                                        <p:tgtEl>
                                          <p:spTgt spid="14"/>
                                        </p:tgtEl>
                                        <p:attrNameLst>
                                          <p:attrName>ppt_y</p:attrName>
                                        </p:attrNameLst>
                                      </p:cBhvr>
                                      <p:tavLst>
                                        <p:tav tm="0">
                                          <p:val>
                                            <p:strVal val="#ppt_y"/>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2" fill="hold" nodeType="clickEffect">
                                  <p:stCondLst>
                                    <p:cond delay="0"/>
                                  </p:stCondLst>
                                  <p:childTnLst>
                                    <p:set>
                                      <p:cBhvr>
                                        <p:cTn id="54" dur="1" fill="hold">
                                          <p:stCondLst>
                                            <p:cond delay="0"/>
                                          </p:stCondLst>
                                        </p:cTn>
                                        <p:tgtEl>
                                          <p:spTgt spid="12"/>
                                        </p:tgtEl>
                                        <p:attrNameLst>
                                          <p:attrName>style.visibility</p:attrName>
                                        </p:attrNameLst>
                                      </p:cBhvr>
                                      <p:to>
                                        <p:strVal val="visible"/>
                                      </p:to>
                                    </p:set>
                                    <p:anim calcmode="lin" valueType="num">
                                      <p:cBhvr additive="base">
                                        <p:cTn id="55" dur="500" fill="hold"/>
                                        <p:tgtEl>
                                          <p:spTgt spid="12"/>
                                        </p:tgtEl>
                                        <p:attrNameLst>
                                          <p:attrName>ppt_x</p:attrName>
                                        </p:attrNameLst>
                                      </p:cBhvr>
                                      <p:tavLst>
                                        <p:tav tm="0">
                                          <p:val>
                                            <p:strVal val="1+#ppt_w/2"/>
                                          </p:val>
                                        </p:tav>
                                        <p:tav tm="100000">
                                          <p:val>
                                            <p:strVal val="#ppt_x"/>
                                          </p:val>
                                        </p:tav>
                                      </p:tavLst>
                                    </p:anim>
                                    <p:anim calcmode="lin" valueType="num">
                                      <p:cBhvr additive="base">
                                        <p:cTn id="56"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8" fill="hold" nodeType="clickEffect">
                                  <p:stCondLst>
                                    <p:cond delay="0"/>
                                  </p:stCondLst>
                                  <p:childTnLst>
                                    <p:set>
                                      <p:cBhvr>
                                        <p:cTn id="60" dur="1" fill="hold">
                                          <p:stCondLst>
                                            <p:cond delay="0"/>
                                          </p:stCondLst>
                                        </p:cTn>
                                        <p:tgtEl>
                                          <p:spTgt spid="23"/>
                                        </p:tgtEl>
                                        <p:attrNameLst>
                                          <p:attrName>style.visibility</p:attrName>
                                        </p:attrNameLst>
                                      </p:cBhvr>
                                      <p:to>
                                        <p:strVal val="visible"/>
                                      </p:to>
                                    </p:set>
                                    <p:anim calcmode="lin" valueType="num">
                                      <p:cBhvr additive="base">
                                        <p:cTn id="61" dur="500" fill="hold"/>
                                        <p:tgtEl>
                                          <p:spTgt spid="23"/>
                                        </p:tgtEl>
                                        <p:attrNameLst>
                                          <p:attrName>ppt_x</p:attrName>
                                        </p:attrNameLst>
                                      </p:cBhvr>
                                      <p:tavLst>
                                        <p:tav tm="0">
                                          <p:val>
                                            <p:strVal val="0-#ppt_w/2"/>
                                          </p:val>
                                        </p:tav>
                                        <p:tav tm="100000">
                                          <p:val>
                                            <p:strVal val="#ppt_x"/>
                                          </p:val>
                                        </p:tav>
                                      </p:tavLst>
                                    </p:anim>
                                    <p:anim calcmode="lin" valueType="num">
                                      <p:cBhvr additive="base">
                                        <p:cTn id="62" dur="500" fill="hold"/>
                                        <p:tgtEl>
                                          <p:spTgt spid="23"/>
                                        </p:tgtEl>
                                        <p:attrNameLst>
                                          <p:attrName>ppt_y</p:attrName>
                                        </p:attrNameLst>
                                      </p:cBhvr>
                                      <p:tavLst>
                                        <p:tav tm="0">
                                          <p:val>
                                            <p:strVal val="#ppt_y"/>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2" fill="hold" nodeType="clickEffect">
                                  <p:stCondLst>
                                    <p:cond delay="0"/>
                                  </p:stCondLst>
                                  <p:childTnLst>
                                    <p:set>
                                      <p:cBhvr>
                                        <p:cTn id="66" dur="1" fill="hold">
                                          <p:stCondLst>
                                            <p:cond delay="0"/>
                                          </p:stCondLst>
                                        </p:cTn>
                                        <p:tgtEl>
                                          <p:spTgt spid="5"/>
                                        </p:tgtEl>
                                        <p:attrNameLst>
                                          <p:attrName>style.visibility</p:attrName>
                                        </p:attrNameLst>
                                      </p:cBhvr>
                                      <p:to>
                                        <p:strVal val="visible"/>
                                      </p:to>
                                    </p:set>
                                    <p:anim calcmode="lin" valueType="num">
                                      <p:cBhvr additive="base">
                                        <p:cTn id="67" dur="500" fill="hold"/>
                                        <p:tgtEl>
                                          <p:spTgt spid="5"/>
                                        </p:tgtEl>
                                        <p:attrNameLst>
                                          <p:attrName>ppt_x</p:attrName>
                                        </p:attrNameLst>
                                      </p:cBhvr>
                                      <p:tavLst>
                                        <p:tav tm="0">
                                          <p:val>
                                            <p:strVal val="1+#ppt_w/2"/>
                                          </p:val>
                                        </p:tav>
                                        <p:tav tm="100000">
                                          <p:val>
                                            <p:strVal val="#ppt_x"/>
                                          </p:val>
                                        </p:tav>
                                      </p:tavLst>
                                    </p:anim>
                                    <p:anim calcmode="lin" valueType="num">
                                      <p:cBhvr additive="base">
                                        <p:cTn id="68"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2" fill="hold" nodeType="clickEffect">
                                  <p:stCondLst>
                                    <p:cond delay="0"/>
                                  </p:stCondLst>
                                  <p:childTnLst>
                                    <p:set>
                                      <p:cBhvr>
                                        <p:cTn id="72" dur="1" fill="hold">
                                          <p:stCondLst>
                                            <p:cond delay="0"/>
                                          </p:stCondLst>
                                        </p:cTn>
                                        <p:tgtEl>
                                          <p:spTgt spid="1028"/>
                                        </p:tgtEl>
                                        <p:attrNameLst>
                                          <p:attrName>style.visibility</p:attrName>
                                        </p:attrNameLst>
                                      </p:cBhvr>
                                      <p:to>
                                        <p:strVal val="visible"/>
                                      </p:to>
                                    </p:set>
                                    <p:anim calcmode="lin" valueType="num">
                                      <p:cBhvr additive="base">
                                        <p:cTn id="73" dur="500" fill="hold"/>
                                        <p:tgtEl>
                                          <p:spTgt spid="1028"/>
                                        </p:tgtEl>
                                        <p:attrNameLst>
                                          <p:attrName>ppt_x</p:attrName>
                                        </p:attrNameLst>
                                      </p:cBhvr>
                                      <p:tavLst>
                                        <p:tav tm="0">
                                          <p:val>
                                            <p:strVal val="1+#ppt_w/2"/>
                                          </p:val>
                                        </p:tav>
                                        <p:tav tm="100000">
                                          <p:val>
                                            <p:strVal val="#ppt_x"/>
                                          </p:val>
                                        </p:tav>
                                      </p:tavLst>
                                    </p:anim>
                                    <p:anim calcmode="lin" valueType="num">
                                      <p:cBhvr additive="base">
                                        <p:cTn id="74" dur="500" fill="hold"/>
                                        <p:tgtEl>
                                          <p:spTgt spid="102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EBD26147-0860-8ED3-F1F5-B3024476BBE6}"/>
              </a:ext>
            </a:extLst>
          </p:cNvPr>
          <p:cNvSpPr txBox="1"/>
          <p:nvPr/>
        </p:nvSpPr>
        <p:spPr>
          <a:xfrm>
            <a:off x="4610098" y="179096"/>
            <a:ext cx="2971801" cy="707886"/>
          </a:xfrm>
          <a:prstGeom prst="rect">
            <a:avLst/>
          </a:prstGeom>
          <a:noFill/>
        </p:spPr>
        <p:txBody>
          <a:bodyPr wrap="square" rtlCol="0">
            <a:spAutoFit/>
          </a:bodyPr>
          <a:lstStyle/>
          <a:p>
            <a:r>
              <a:rPr lang="fr-FR" sz="4000" dirty="0">
                <a:latin typeface="Century Gothic" panose="020B0502020202020204" pitchFamily="34" charset="0"/>
              </a:rPr>
              <a:t>GIT</a:t>
            </a:r>
            <a:r>
              <a:rPr lang="fr-FR" dirty="0"/>
              <a:t> </a:t>
            </a:r>
            <a:r>
              <a:rPr lang="fr-FR" sz="4000" dirty="0">
                <a:latin typeface="Century Gothic" panose="020B0502020202020204" pitchFamily="34" charset="0"/>
              </a:rPr>
              <a:t>PROJET</a:t>
            </a:r>
          </a:p>
        </p:txBody>
      </p:sp>
      <p:pic>
        <p:nvPicPr>
          <p:cNvPr id="8" name="Image 7">
            <a:extLst>
              <a:ext uri="{FF2B5EF4-FFF2-40B4-BE49-F238E27FC236}">
                <a16:creationId xmlns:a16="http://schemas.microsoft.com/office/drawing/2014/main" id="{E2731BAA-6A6B-1E24-0A99-7BD3AC7DAC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4434" y="1317919"/>
            <a:ext cx="10903131" cy="5360985"/>
          </a:xfrm>
          <a:prstGeom prst="rect">
            <a:avLst/>
          </a:prstGeom>
        </p:spPr>
      </p:pic>
      <p:sp>
        <p:nvSpPr>
          <p:cNvPr id="3" name="Organigramme : Connecteur 2">
            <a:extLst>
              <a:ext uri="{FF2B5EF4-FFF2-40B4-BE49-F238E27FC236}">
                <a16:creationId xmlns:a16="http://schemas.microsoft.com/office/drawing/2014/main" id="{B384929E-88E3-2AEF-F75E-B13EA85454C3}"/>
              </a:ext>
            </a:extLst>
          </p:cNvPr>
          <p:cNvSpPr/>
          <p:nvPr/>
        </p:nvSpPr>
        <p:spPr>
          <a:xfrm>
            <a:off x="11531150" y="6497904"/>
            <a:ext cx="553577" cy="277051"/>
          </a:xfrm>
          <a:prstGeom prst="flowChartConnector">
            <a:avLst/>
          </a:prstGeom>
          <a:solidFill>
            <a:schemeClr val="tx1"/>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200" b="1" dirty="0">
                <a:solidFill>
                  <a:schemeClr val="bg1"/>
                </a:solidFill>
              </a:rPr>
              <a:t>17</a:t>
            </a:r>
          </a:p>
        </p:txBody>
      </p:sp>
    </p:spTree>
    <p:extLst>
      <p:ext uri="{BB962C8B-B14F-4D97-AF65-F5344CB8AC3E}">
        <p14:creationId xmlns:p14="http://schemas.microsoft.com/office/powerpoint/2010/main" val="33252226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3F5E26-9FCA-C641-7993-C05EF30CC377}"/>
            </a:ext>
          </a:extLst>
        </p:cNvPr>
        <p:cNvGrpSpPr/>
        <p:nvPr/>
      </p:nvGrpSpPr>
      <p:grpSpPr>
        <a:xfrm>
          <a:off x="0" y="0"/>
          <a:ext cx="0" cy="0"/>
          <a:chOff x="0" y="0"/>
          <a:chExt cx="0" cy="0"/>
        </a:xfrm>
      </p:grpSpPr>
      <p:sp>
        <p:nvSpPr>
          <p:cNvPr id="2" name="ZoneTexte 1">
            <a:extLst>
              <a:ext uri="{FF2B5EF4-FFF2-40B4-BE49-F238E27FC236}">
                <a16:creationId xmlns:a16="http://schemas.microsoft.com/office/drawing/2014/main" id="{9223F56D-B4B4-A76D-6731-68AA60CFDD6C}"/>
              </a:ext>
            </a:extLst>
          </p:cNvPr>
          <p:cNvSpPr txBox="1"/>
          <p:nvPr/>
        </p:nvSpPr>
        <p:spPr>
          <a:xfrm>
            <a:off x="4414156" y="228600"/>
            <a:ext cx="3363687" cy="707886"/>
          </a:xfrm>
          <a:prstGeom prst="rect">
            <a:avLst/>
          </a:prstGeom>
          <a:noFill/>
        </p:spPr>
        <p:txBody>
          <a:bodyPr wrap="square" rtlCol="0">
            <a:spAutoFit/>
          </a:bodyPr>
          <a:lstStyle/>
          <a:p>
            <a:r>
              <a:rPr lang="fr-FR" sz="4000" dirty="0">
                <a:latin typeface="Century Gothic" panose="020B0502020202020204" pitchFamily="34" charset="0"/>
              </a:rPr>
              <a:t>USER STORY</a:t>
            </a:r>
          </a:p>
        </p:txBody>
      </p:sp>
      <p:pic>
        <p:nvPicPr>
          <p:cNvPr id="4" name="Image 3">
            <a:extLst>
              <a:ext uri="{FF2B5EF4-FFF2-40B4-BE49-F238E27FC236}">
                <a16:creationId xmlns:a16="http://schemas.microsoft.com/office/drawing/2014/main" id="{5542F5FF-BD0B-E878-2040-CA7CB03911B6}"/>
              </a:ext>
            </a:extLst>
          </p:cNvPr>
          <p:cNvPicPr>
            <a:picLocks noChangeAspect="1"/>
          </p:cNvPicPr>
          <p:nvPr/>
        </p:nvPicPr>
        <p:blipFill>
          <a:blip r:embed="rId3"/>
          <a:stretch>
            <a:fillRect/>
          </a:stretch>
        </p:blipFill>
        <p:spPr>
          <a:xfrm>
            <a:off x="1491689" y="1026367"/>
            <a:ext cx="9208622" cy="5710336"/>
          </a:xfrm>
          <a:prstGeom prst="rect">
            <a:avLst/>
          </a:prstGeom>
        </p:spPr>
      </p:pic>
      <p:sp>
        <p:nvSpPr>
          <p:cNvPr id="3" name="Organigramme : Connecteur 2">
            <a:extLst>
              <a:ext uri="{FF2B5EF4-FFF2-40B4-BE49-F238E27FC236}">
                <a16:creationId xmlns:a16="http://schemas.microsoft.com/office/drawing/2014/main" id="{521701BE-7185-0C6D-6D4C-47EC136BE518}"/>
              </a:ext>
            </a:extLst>
          </p:cNvPr>
          <p:cNvSpPr/>
          <p:nvPr/>
        </p:nvSpPr>
        <p:spPr>
          <a:xfrm>
            <a:off x="11531150" y="6497904"/>
            <a:ext cx="553577" cy="277051"/>
          </a:xfrm>
          <a:prstGeom prst="flowChartConnector">
            <a:avLst/>
          </a:prstGeom>
          <a:solidFill>
            <a:schemeClr val="tx1"/>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200" b="1" dirty="0">
                <a:solidFill>
                  <a:schemeClr val="bg1"/>
                </a:solidFill>
              </a:rPr>
              <a:t>18</a:t>
            </a:r>
          </a:p>
        </p:txBody>
      </p:sp>
    </p:spTree>
    <p:extLst>
      <p:ext uri="{BB962C8B-B14F-4D97-AF65-F5344CB8AC3E}">
        <p14:creationId xmlns:p14="http://schemas.microsoft.com/office/powerpoint/2010/main" val="5737765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au 1">
            <a:extLst>
              <a:ext uri="{FF2B5EF4-FFF2-40B4-BE49-F238E27FC236}">
                <a16:creationId xmlns:a16="http://schemas.microsoft.com/office/drawing/2014/main" id="{A087AF04-BCC4-0FE0-EFB5-5A28D1210F5B}"/>
              </a:ext>
            </a:extLst>
          </p:cNvPr>
          <p:cNvGraphicFramePr>
            <a:graphicFrameLocks noGrp="1"/>
          </p:cNvGraphicFramePr>
          <p:nvPr>
            <p:extLst>
              <p:ext uri="{D42A27DB-BD31-4B8C-83A1-F6EECF244321}">
                <p14:modId xmlns:p14="http://schemas.microsoft.com/office/powerpoint/2010/main" val="1810482016"/>
              </p:ext>
            </p:extLst>
          </p:nvPr>
        </p:nvGraphicFramePr>
        <p:xfrm>
          <a:off x="2135908" y="2057401"/>
          <a:ext cx="8504383" cy="2942012"/>
        </p:xfrm>
        <a:graphic>
          <a:graphicData uri="http://schemas.openxmlformats.org/drawingml/2006/table">
            <a:tbl>
              <a:tblPr firstRow="1" bandRow="1">
                <a:tableStyleId>{073A0DAA-6AF3-43AB-8588-CEC1D06C72B9}</a:tableStyleId>
              </a:tblPr>
              <a:tblGrid>
                <a:gridCol w="2336834">
                  <a:extLst>
                    <a:ext uri="{9D8B030D-6E8A-4147-A177-3AD203B41FA5}">
                      <a16:colId xmlns:a16="http://schemas.microsoft.com/office/drawing/2014/main" val="3133509608"/>
                    </a:ext>
                  </a:extLst>
                </a:gridCol>
                <a:gridCol w="3094495">
                  <a:extLst>
                    <a:ext uri="{9D8B030D-6E8A-4147-A177-3AD203B41FA5}">
                      <a16:colId xmlns:a16="http://schemas.microsoft.com/office/drawing/2014/main" val="3513462384"/>
                    </a:ext>
                  </a:extLst>
                </a:gridCol>
                <a:gridCol w="3073054">
                  <a:extLst>
                    <a:ext uri="{9D8B030D-6E8A-4147-A177-3AD203B41FA5}">
                      <a16:colId xmlns:a16="http://schemas.microsoft.com/office/drawing/2014/main" val="1583486010"/>
                    </a:ext>
                  </a:extLst>
                </a:gridCol>
              </a:tblGrid>
              <a:tr h="510886">
                <a:tc>
                  <a:txBody>
                    <a:bodyPr/>
                    <a:lstStyle/>
                    <a:p>
                      <a:pPr algn="ctr"/>
                      <a:r>
                        <a:rPr lang="fr-FR" dirty="0"/>
                        <a:t>En tant que</a:t>
                      </a:r>
                    </a:p>
                  </a:txBody>
                  <a:tcPr/>
                </a:tc>
                <a:tc>
                  <a:txBody>
                    <a:bodyPr/>
                    <a:lstStyle/>
                    <a:p>
                      <a:pPr algn="ctr"/>
                      <a:r>
                        <a:rPr lang="fr-FR" dirty="0"/>
                        <a:t>Je souhaite</a:t>
                      </a:r>
                    </a:p>
                  </a:txBody>
                  <a:tcPr/>
                </a:tc>
                <a:tc>
                  <a:txBody>
                    <a:bodyPr/>
                    <a:lstStyle/>
                    <a:p>
                      <a:pPr algn="ctr"/>
                      <a:r>
                        <a:rPr lang="fr-FR" dirty="0"/>
                        <a:t>Afin de</a:t>
                      </a:r>
                    </a:p>
                  </a:txBody>
                  <a:tcPr/>
                </a:tc>
                <a:extLst>
                  <a:ext uri="{0D108BD9-81ED-4DB2-BD59-A6C34878D82A}">
                    <a16:rowId xmlns:a16="http://schemas.microsoft.com/office/drawing/2014/main" val="3018552671"/>
                  </a:ext>
                </a:extLst>
              </a:tr>
              <a:tr h="510886">
                <a:tc>
                  <a:txBody>
                    <a:bodyPr/>
                    <a:lstStyle/>
                    <a:p>
                      <a:pPr algn="ctr"/>
                      <a:r>
                        <a:rPr lang="fr-FR" sz="1600" dirty="0"/>
                        <a:t>Développeur</a:t>
                      </a:r>
                      <a:endParaRPr lang="fr-FR" dirty="0"/>
                    </a:p>
                  </a:txBody>
                  <a:tcPr/>
                </a:tc>
                <a:tc>
                  <a:txBody>
                    <a:bodyPr/>
                    <a:lstStyle/>
                    <a:p>
                      <a:pPr algn="ctr"/>
                      <a:r>
                        <a:rPr lang="fr-FR" dirty="0"/>
                        <a:t>Créer une maquette</a:t>
                      </a:r>
                    </a:p>
                  </a:txBody>
                  <a:tcPr/>
                </a:tc>
                <a:tc>
                  <a:txBody>
                    <a:bodyPr/>
                    <a:lstStyle/>
                    <a:p>
                      <a:pPr algn="ctr"/>
                      <a:r>
                        <a:rPr lang="fr-FR" dirty="0"/>
                        <a:t>Facilité le développement</a:t>
                      </a:r>
                    </a:p>
                  </a:txBody>
                  <a:tcPr/>
                </a:tc>
                <a:extLst>
                  <a:ext uri="{0D108BD9-81ED-4DB2-BD59-A6C34878D82A}">
                    <a16:rowId xmlns:a16="http://schemas.microsoft.com/office/drawing/2014/main" val="3399360232"/>
                  </a:ext>
                </a:extLst>
              </a:tr>
              <a:tr h="510886">
                <a:tc>
                  <a:txBody>
                    <a:bodyPr/>
                    <a:lstStyle/>
                    <a:p>
                      <a:pPr algn="ctr"/>
                      <a:r>
                        <a:rPr lang="fr-FR" dirty="0"/>
                        <a:t>Visiteur</a:t>
                      </a:r>
                    </a:p>
                  </a:txBody>
                  <a:tcPr/>
                </a:tc>
                <a:tc>
                  <a:txBody>
                    <a:bodyPr/>
                    <a:lstStyle/>
                    <a:p>
                      <a:pPr algn="ctr"/>
                      <a:r>
                        <a:rPr lang="fr-FR" dirty="0"/>
                        <a:t>Pouvoir m’inscrire</a:t>
                      </a:r>
                    </a:p>
                  </a:txBody>
                  <a:tcPr/>
                </a:tc>
                <a:tc>
                  <a:txBody>
                    <a:bodyPr/>
                    <a:lstStyle/>
                    <a:p>
                      <a:pPr algn="ctr"/>
                      <a:r>
                        <a:rPr lang="fr-FR" dirty="0"/>
                        <a:t>Me connecter</a:t>
                      </a:r>
                    </a:p>
                  </a:txBody>
                  <a:tcPr/>
                </a:tc>
                <a:extLst>
                  <a:ext uri="{0D108BD9-81ED-4DB2-BD59-A6C34878D82A}">
                    <a16:rowId xmlns:a16="http://schemas.microsoft.com/office/drawing/2014/main" val="2823248456"/>
                  </a:ext>
                </a:extLst>
              </a:tr>
              <a:tr h="510886">
                <a:tc>
                  <a:txBody>
                    <a:bodyPr/>
                    <a:lstStyle/>
                    <a:p>
                      <a:pPr algn="ctr"/>
                      <a:r>
                        <a:rPr lang="fr-FR" dirty="0"/>
                        <a:t>Utilisateur</a:t>
                      </a:r>
                    </a:p>
                  </a:txBody>
                  <a:tcPr/>
                </a:tc>
                <a:tc>
                  <a:txBody>
                    <a:bodyPr/>
                    <a:lstStyle/>
                    <a:p>
                      <a:pPr algn="ctr"/>
                      <a:r>
                        <a:rPr lang="fr-FR" dirty="0"/>
                        <a:t>Pouvoir gérer mon profil</a:t>
                      </a:r>
                    </a:p>
                  </a:txBody>
                  <a:tcPr/>
                </a:tc>
                <a:tc>
                  <a:txBody>
                    <a:bodyPr/>
                    <a:lstStyle/>
                    <a:p>
                      <a:pPr algn="ctr"/>
                      <a:r>
                        <a:rPr lang="fr-FR" dirty="0"/>
                        <a:t>D’y mettre mes informations personnelles</a:t>
                      </a:r>
                    </a:p>
                  </a:txBody>
                  <a:tcPr/>
                </a:tc>
                <a:extLst>
                  <a:ext uri="{0D108BD9-81ED-4DB2-BD59-A6C34878D82A}">
                    <a16:rowId xmlns:a16="http://schemas.microsoft.com/office/drawing/2014/main" val="2039055073"/>
                  </a:ext>
                </a:extLst>
              </a:tr>
              <a:tr h="510886">
                <a:tc>
                  <a:txBody>
                    <a:bodyPr/>
                    <a:lstStyle/>
                    <a:p>
                      <a:pPr algn="ctr"/>
                      <a:r>
                        <a:rPr lang="fr-FR" dirty="0"/>
                        <a:t>Administrateur</a:t>
                      </a:r>
                    </a:p>
                  </a:txBody>
                  <a:tcPr/>
                </a:tc>
                <a:tc>
                  <a:txBody>
                    <a:bodyPr/>
                    <a:lstStyle/>
                    <a:p>
                      <a:pPr algn="ctr"/>
                      <a:r>
                        <a:rPr lang="fr-FR" dirty="0"/>
                        <a:t>Gérer les utilisateurs</a:t>
                      </a:r>
                    </a:p>
                  </a:txBody>
                  <a:tcPr/>
                </a:tc>
                <a:tc>
                  <a:txBody>
                    <a:bodyPr/>
                    <a:lstStyle/>
                    <a:p>
                      <a:pPr algn="ctr"/>
                      <a:r>
                        <a:rPr lang="fr-FR" dirty="0"/>
                        <a:t>D’éviter tout problème sur le site</a:t>
                      </a:r>
                    </a:p>
                  </a:txBody>
                  <a:tcPr/>
                </a:tc>
                <a:extLst>
                  <a:ext uri="{0D108BD9-81ED-4DB2-BD59-A6C34878D82A}">
                    <a16:rowId xmlns:a16="http://schemas.microsoft.com/office/drawing/2014/main" val="735448911"/>
                  </a:ext>
                </a:extLst>
              </a:tr>
            </a:tbl>
          </a:graphicData>
        </a:graphic>
      </p:graphicFrame>
      <p:sp>
        <p:nvSpPr>
          <p:cNvPr id="3" name="ZoneTexte 2">
            <a:extLst>
              <a:ext uri="{FF2B5EF4-FFF2-40B4-BE49-F238E27FC236}">
                <a16:creationId xmlns:a16="http://schemas.microsoft.com/office/drawing/2014/main" id="{1FC541A6-67BB-9596-5842-EF3517993E1C}"/>
              </a:ext>
            </a:extLst>
          </p:cNvPr>
          <p:cNvSpPr txBox="1"/>
          <p:nvPr/>
        </p:nvSpPr>
        <p:spPr>
          <a:xfrm>
            <a:off x="4414156" y="228600"/>
            <a:ext cx="3960917" cy="523220"/>
          </a:xfrm>
          <a:prstGeom prst="rect">
            <a:avLst/>
          </a:prstGeom>
          <a:noFill/>
        </p:spPr>
        <p:txBody>
          <a:bodyPr wrap="square" rtlCol="0">
            <a:spAutoFit/>
          </a:bodyPr>
          <a:lstStyle/>
          <a:p>
            <a:r>
              <a:rPr lang="fr-FR" sz="2800" dirty="0">
                <a:latin typeface="Century Gothic" panose="020B0502020202020204" pitchFamily="34" charset="0"/>
              </a:rPr>
              <a:t>Exemple USER STORY</a:t>
            </a:r>
          </a:p>
        </p:txBody>
      </p:sp>
    </p:spTree>
    <p:extLst>
      <p:ext uri="{BB962C8B-B14F-4D97-AF65-F5344CB8AC3E}">
        <p14:creationId xmlns:p14="http://schemas.microsoft.com/office/powerpoint/2010/main" val="9002646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25D44E-0F2B-EEA5-511A-8A278C0CE434}"/>
            </a:ext>
          </a:extLst>
        </p:cNvPr>
        <p:cNvGrpSpPr/>
        <p:nvPr/>
      </p:nvGrpSpPr>
      <p:grpSpPr>
        <a:xfrm>
          <a:off x="0" y="0"/>
          <a:ext cx="0" cy="0"/>
          <a:chOff x="0" y="0"/>
          <a:chExt cx="0" cy="0"/>
        </a:xfrm>
      </p:grpSpPr>
      <p:sp>
        <p:nvSpPr>
          <p:cNvPr id="4" name="ZoneTexte 3">
            <a:extLst>
              <a:ext uri="{FF2B5EF4-FFF2-40B4-BE49-F238E27FC236}">
                <a16:creationId xmlns:a16="http://schemas.microsoft.com/office/drawing/2014/main" id="{C030CDE1-2401-5BAE-17F7-C63E6074C55A}"/>
              </a:ext>
            </a:extLst>
          </p:cNvPr>
          <p:cNvSpPr txBox="1"/>
          <p:nvPr/>
        </p:nvSpPr>
        <p:spPr>
          <a:xfrm>
            <a:off x="3249625" y="2844225"/>
            <a:ext cx="6128601" cy="584775"/>
          </a:xfrm>
          <a:prstGeom prst="rect">
            <a:avLst/>
          </a:prstGeom>
          <a:noFill/>
          <a:effectLst>
            <a:outerShdw blurRad="50800" dist="50800" dir="5400000" algn="ctr" rotWithShape="0">
              <a:srgbClr val="000000">
                <a:alpha val="80000"/>
              </a:srgbClr>
            </a:outerShdw>
          </a:effectLst>
        </p:spPr>
        <p:txBody>
          <a:bodyPr wrap="none" rtlCol="0">
            <a:spAutoFit/>
          </a:bodyPr>
          <a:lstStyle/>
          <a:p>
            <a:r>
              <a:rPr lang="fr-FR" sz="3200" b="1" dirty="0">
                <a:effectLst>
                  <a:outerShdw blurRad="50800" dist="38100" dir="5400000" algn="t" rotWithShape="0">
                    <a:prstClr val="black">
                      <a:alpha val="40000"/>
                    </a:prstClr>
                  </a:outerShdw>
                </a:effectLst>
                <a:latin typeface="Poppins" panose="00000500000000000000" pitchFamily="2" charset="0"/>
                <a:cs typeface="Poppins" panose="00000500000000000000" pitchFamily="2" charset="0"/>
              </a:rPr>
              <a:t>PRESENTATION PERSONNELLE</a:t>
            </a:r>
          </a:p>
        </p:txBody>
      </p:sp>
      <p:pic>
        <p:nvPicPr>
          <p:cNvPr id="2" name="Image 1">
            <a:extLst>
              <a:ext uri="{FF2B5EF4-FFF2-40B4-BE49-F238E27FC236}">
                <a16:creationId xmlns:a16="http://schemas.microsoft.com/office/drawing/2014/main" id="{B7F92D52-0563-4126-BA9A-EFCF350585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37693" y="644791"/>
            <a:ext cx="2798318" cy="897611"/>
          </a:xfrm>
          <a:prstGeom prst="rect">
            <a:avLst/>
          </a:prstGeom>
        </p:spPr>
      </p:pic>
      <p:sp>
        <p:nvSpPr>
          <p:cNvPr id="3" name="Organigramme : Connecteur 2">
            <a:extLst>
              <a:ext uri="{FF2B5EF4-FFF2-40B4-BE49-F238E27FC236}">
                <a16:creationId xmlns:a16="http://schemas.microsoft.com/office/drawing/2014/main" id="{10459312-531E-0602-F759-820BB62FCEE4}"/>
              </a:ext>
            </a:extLst>
          </p:cNvPr>
          <p:cNvSpPr/>
          <p:nvPr/>
        </p:nvSpPr>
        <p:spPr>
          <a:xfrm>
            <a:off x="11837170" y="6520311"/>
            <a:ext cx="270331" cy="219919"/>
          </a:xfrm>
          <a:prstGeom prst="flowChartConnector">
            <a:avLst/>
          </a:prstGeom>
          <a:solidFill>
            <a:schemeClr val="tx1"/>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200" b="1" dirty="0">
                <a:solidFill>
                  <a:schemeClr val="bg1"/>
                </a:solidFill>
              </a:rPr>
              <a:t>2</a:t>
            </a:r>
          </a:p>
        </p:txBody>
      </p:sp>
    </p:spTree>
    <p:extLst>
      <p:ext uri="{BB962C8B-B14F-4D97-AF65-F5344CB8AC3E}">
        <p14:creationId xmlns:p14="http://schemas.microsoft.com/office/powerpoint/2010/main" val="14566249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691F81-7FF5-B64E-A5B5-A98436359041}"/>
            </a:ext>
          </a:extLst>
        </p:cNvPr>
        <p:cNvGrpSpPr/>
        <p:nvPr/>
      </p:nvGrpSpPr>
      <p:grpSpPr>
        <a:xfrm>
          <a:off x="0" y="0"/>
          <a:ext cx="0" cy="0"/>
          <a:chOff x="0" y="0"/>
          <a:chExt cx="0" cy="0"/>
        </a:xfrm>
      </p:grpSpPr>
      <p:sp>
        <p:nvSpPr>
          <p:cNvPr id="2" name="ZoneTexte 1">
            <a:extLst>
              <a:ext uri="{FF2B5EF4-FFF2-40B4-BE49-F238E27FC236}">
                <a16:creationId xmlns:a16="http://schemas.microsoft.com/office/drawing/2014/main" id="{5A19652B-F1E2-8A56-5E9D-12055A24F191}"/>
              </a:ext>
            </a:extLst>
          </p:cNvPr>
          <p:cNvSpPr txBox="1"/>
          <p:nvPr/>
        </p:nvSpPr>
        <p:spPr>
          <a:xfrm>
            <a:off x="4104162" y="67129"/>
            <a:ext cx="5137623" cy="707886"/>
          </a:xfrm>
          <a:prstGeom prst="rect">
            <a:avLst/>
          </a:prstGeom>
          <a:noFill/>
        </p:spPr>
        <p:txBody>
          <a:bodyPr wrap="square" rtlCol="0">
            <a:spAutoFit/>
          </a:bodyPr>
          <a:lstStyle/>
          <a:p>
            <a:r>
              <a:rPr lang="fr-FR" sz="4000" dirty="0">
                <a:latin typeface="Century Gothic" panose="020B0502020202020204" pitchFamily="34" charset="0"/>
              </a:rPr>
              <a:t>ROADMAP</a:t>
            </a:r>
          </a:p>
        </p:txBody>
      </p:sp>
      <p:pic>
        <p:nvPicPr>
          <p:cNvPr id="4" name="Image 3">
            <a:extLst>
              <a:ext uri="{FF2B5EF4-FFF2-40B4-BE49-F238E27FC236}">
                <a16:creationId xmlns:a16="http://schemas.microsoft.com/office/drawing/2014/main" id="{AE623D7E-3037-D08C-801F-E052845EA980}"/>
              </a:ext>
            </a:extLst>
          </p:cNvPr>
          <p:cNvPicPr>
            <a:picLocks noChangeAspect="1"/>
          </p:cNvPicPr>
          <p:nvPr/>
        </p:nvPicPr>
        <p:blipFill>
          <a:blip r:embed="rId3"/>
          <a:stretch>
            <a:fillRect/>
          </a:stretch>
        </p:blipFill>
        <p:spPr>
          <a:xfrm>
            <a:off x="1214692" y="865933"/>
            <a:ext cx="9146795" cy="5812971"/>
          </a:xfrm>
          <a:prstGeom prst="rect">
            <a:avLst/>
          </a:prstGeom>
        </p:spPr>
      </p:pic>
      <p:sp>
        <p:nvSpPr>
          <p:cNvPr id="3" name="Organigramme : Connecteur 2">
            <a:extLst>
              <a:ext uri="{FF2B5EF4-FFF2-40B4-BE49-F238E27FC236}">
                <a16:creationId xmlns:a16="http://schemas.microsoft.com/office/drawing/2014/main" id="{BEAC389F-0689-0A77-DCA8-312731C081A6}"/>
              </a:ext>
            </a:extLst>
          </p:cNvPr>
          <p:cNvSpPr/>
          <p:nvPr/>
        </p:nvSpPr>
        <p:spPr>
          <a:xfrm>
            <a:off x="11531150" y="6497904"/>
            <a:ext cx="553577" cy="277051"/>
          </a:xfrm>
          <a:prstGeom prst="flowChartConnector">
            <a:avLst/>
          </a:prstGeom>
          <a:solidFill>
            <a:schemeClr val="tx1"/>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200" b="1" dirty="0">
                <a:solidFill>
                  <a:schemeClr val="bg1"/>
                </a:solidFill>
              </a:rPr>
              <a:t>19</a:t>
            </a:r>
          </a:p>
        </p:txBody>
      </p:sp>
    </p:spTree>
    <p:extLst>
      <p:ext uri="{BB962C8B-B14F-4D97-AF65-F5344CB8AC3E}">
        <p14:creationId xmlns:p14="http://schemas.microsoft.com/office/powerpoint/2010/main" val="28372541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861258-5950-2407-B96B-E2E58C4073C9}"/>
            </a:ext>
          </a:extLst>
        </p:cNvPr>
        <p:cNvGrpSpPr/>
        <p:nvPr/>
      </p:nvGrpSpPr>
      <p:grpSpPr>
        <a:xfrm>
          <a:off x="0" y="0"/>
          <a:ext cx="0" cy="0"/>
          <a:chOff x="0" y="0"/>
          <a:chExt cx="0" cy="0"/>
        </a:xfrm>
      </p:grpSpPr>
      <p:sp>
        <p:nvSpPr>
          <p:cNvPr id="2" name="ZoneTexte 1">
            <a:extLst>
              <a:ext uri="{FF2B5EF4-FFF2-40B4-BE49-F238E27FC236}">
                <a16:creationId xmlns:a16="http://schemas.microsoft.com/office/drawing/2014/main" id="{F14462F9-1CE9-7479-D4BA-D892D83A4FF7}"/>
              </a:ext>
            </a:extLst>
          </p:cNvPr>
          <p:cNvSpPr txBox="1"/>
          <p:nvPr/>
        </p:nvSpPr>
        <p:spPr>
          <a:xfrm>
            <a:off x="3329721" y="179096"/>
            <a:ext cx="5137623" cy="707886"/>
          </a:xfrm>
          <a:prstGeom prst="rect">
            <a:avLst/>
          </a:prstGeom>
          <a:noFill/>
        </p:spPr>
        <p:txBody>
          <a:bodyPr wrap="square" rtlCol="0">
            <a:spAutoFit/>
          </a:bodyPr>
          <a:lstStyle/>
          <a:p>
            <a:r>
              <a:rPr lang="fr-FR" sz="4000" dirty="0">
                <a:latin typeface="Century Gothic" panose="020B0502020202020204" pitchFamily="34" charset="0"/>
              </a:rPr>
              <a:t>RETRO PLANNING</a:t>
            </a:r>
          </a:p>
        </p:txBody>
      </p:sp>
      <p:pic>
        <p:nvPicPr>
          <p:cNvPr id="7" name="Image 6">
            <a:extLst>
              <a:ext uri="{FF2B5EF4-FFF2-40B4-BE49-F238E27FC236}">
                <a16:creationId xmlns:a16="http://schemas.microsoft.com/office/drawing/2014/main" id="{B7E641E6-948E-5624-7DCC-380C88D06216}"/>
              </a:ext>
            </a:extLst>
          </p:cNvPr>
          <p:cNvPicPr>
            <a:picLocks noChangeAspect="1"/>
          </p:cNvPicPr>
          <p:nvPr/>
        </p:nvPicPr>
        <p:blipFill>
          <a:blip r:embed="rId3"/>
          <a:stretch>
            <a:fillRect/>
          </a:stretch>
        </p:blipFill>
        <p:spPr>
          <a:xfrm>
            <a:off x="1986023" y="808324"/>
            <a:ext cx="8502679" cy="5971018"/>
          </a:xfrm>
          <a:prstGeom prst="rect">
            <a:avLst/>
          </a:prstGeom>
        </p:spPr>
      </p:pic>
      <p:sp>
        <p:nvSpPr>
          <p:cNvPr id="3" name="Organigramme : Connecteur 2">
            <a:extLst>
              <a:ext uri="{FF2B5EF4-FFF2-40B4-BE49-F238E27FC236}">
                <a16:creationId xmlns:a16="http://schemas.microsoft.com/office/drawing/2014/main" id="{A2F3A239-D8CF-95EE-E35E-0CB2117E88BF}"/>
              </a:ext>
            </a:extLst>
          </p:cNvPr>
          <p:cNvSpPr/>
          <p:nvPr/>
        </p:nvSpPr>
        <p:spPr>
          <a:xfrm>
            <a:off x="11531150" y="6497904"/>
            <a:ext cx="553577" cy="277051"/>
          </a:xfrm>
          <a:prstGeom prst="flowChartConnector">
            <a:avLst/>
          </a:prstGeom>
          <a:solidFill>
            <a:schemeClr val="tx1"/>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200" b="1" dirty="0">
                <a:solidFill>
                  <a:schemeClr val="bg1"/>
                </a:solidFill>
              </a:rPr>
              <a:t>20</a:t>
            </a:r>
          </a:p>
        </p:txBody>
      </p:sp>
    </p:spTree>
    <p:extLst>
      <p:ext uri="{BB962C8B-B14F-4D97-AF65-F5344CB8AC3E}">
        <p14:creationId xmlns:p14="http://schemas.microsoft.com/office/powerpoint/2010/main" val="34770977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EBBDB2-255B-17AB-5EC5-C73130DF1880}"/>
            </a:ext>
          </a:extLst>
        </p:cNvPr>
        <p:cNvGrpSpPr/>
        <p:nvPr/>
      </p:nvGrpSpPr>
      <p:grpSpPr>
        <a:xfrm>
          <a:off x="0" y="0"/>
          <a:ext cx="0" cy="0"/>
          <a:chOff x="0" y="0"/>
          <a:chExt cx="0" cy="0"/>
        </a:xfrm>
      </p:grpSpPr>
      <p:sp>
        <p:nvSpPr>
          <p:cNvPr id="2" name="ZoneTexte 1">
            <a:extLst>
              <a:ext uri="{FF2B5EF4-FFF2-40B4-BE49-F238E27FC236}">
                <a16:creationId xmlns:a16="http://schemas.microsoft.com/office/drawing/2014/main" id="{7BA76938-BFDD-FB15-DC9C-059E57357D24}"/>
              </a:ext>
            </a:extLst>
          </p:cNvPr>
          <p:cNvSpPr txBox="1"/>
          <p:nvPr/>
        </p:nvSpPr>
        <p:spPr>
          <a:xfrm>
            <a:off x="2753833" y="2312114"/>
            <a:ext cx="7081284" cy="1015663"/>
          </a:xfrm>
          <a:prstGeom prst="rect">
            <a:avLst/>
          </a:prstGeom>
          <a:noFill/>
        </p:spPr>
        <p:txBody>
          <a:bodyPr wrap="square" rtlCol="0">
            <a:spAutoFit/>
          </a:bodyPr>
          <a:lstStyle/>
          <a:p>
            <a:r>
              <a:rPr lang="fr-FR" sz="6000" b="1" i="0" dirty="0">
                <a:effectLst/>
                <a:latin typeface="Century Gothic" panose="020B0502020202020204" pitchFamily="34" charset="0"/>
              </a:rPr>
              <a:t>Diagramme UML</a:t>
            </a:r>
            <a:endParaRPr lang="fr-FR" sz="6000" b="1" dirty="0">
              <a:latin typeface="Century Gothic" panose="020B0502020202020204" pitchFamily="34" charset="0"/>
            </a:endParaRPr>
          </a:p>
        </p:txBody>
      </p:sp>
      <p:sp>
        <p:nvSpPr>
          <p:cNvPr id="3" name="Organigramme : Connecteur 2">
            <a:extLst>
              <a:ext uri="{FF2B5EF4-FFF2-40B4-BE49-F238E27FC236}">
                <a16:creationId xmlns:a16="http://schemas.microsoft.com/office/drawing/2014/main" id="{2C680575-2FD7-7C5A-1C24-940908CE4E3B}"/>
              </a:ext>
            </a:extLst>
          </p:cNvPr>
          <p:cNvSpPr/>
          <p:nvPr/>
        </p:nvSpPr>
        <p:spPr>
          <a:xfrm>
            <a:off x="11531150" y="6497904"/>
            <a:ext cx="553577" cy="277051"/>
          </a:xfrm>
          <a:prstGeom prst="flowChartConnector">
            <a:avLst/>
          </a:prstGeom>
          <a:solidFill>
            <a:schemeClr val="tx1"/>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200" b="1" dirty="0">
                <a:solidFill>
                  <a:schemeClr val="bg1"/>
                </a:solidFill>
              </a:rPr>
              <a:t>21</a:t>
            </a:r>
          </a:p>
        </p:txBody>
      </p:sp>
    </p:spTree>
    <p:extLst>
      <p:ext uri="{BB962C8B-B14F-4D97-AF65-F5344CB8AC3E}">
        <p14:creationId xmlns:p14="http://schemas.microsoft.com/office/powerpoint/2010/main" val="9605891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61FDA827-06BB-CB2E-4CCA-FDE858A6DEBD}"/>
              </a:ext>
            </a:extLst>
          </p:cNvPr>
          <p:cNvSpPr txBox="1"/>
          <p:nvPr/>
        </p:nvSpPr>
        <p:spPr>
          <a:xfrm>
            <a:off x="1515533" y="186267"/>
            <a:ext cx="9474200" cy="707886"/>
          </a:xfrm>
          <a:prstGeom prst="rect">
            <a:avLst/>
          </a:prstGeom>
          <a:noFill/>
        </p:spPr>
        <p:txBody>
          <a:bodyPr wrap="square" rtlCol="0">
            <a:spAutoFit/>
          </a:bodyPr>
          <a:lstStyle/>
          <a:p>
            <a:r>
              <a:rPr lang="fr-FR" sz="4000" b="0" i="0" dirty="0">
                <a:effectLst/>
                <a:latin typeface="Century Gothic" panose="020B0502020202020204" pitchFamily="34" charset="0"/>
              </a:rPr>
              <a:t>Diagramme UML des cas d'utilisation</a:t>
            </a:r>
            <a:endParaRPr lang="fr-FR" sz="4000" dirty="0">
              <a:latin typeface="Century Gothic" panose="020B0502020202020204" pitchFamily="34" charset="0"/>
            </a:endParaRPr>
          </a:p>
        </p:txBody>
      </p:sp>
      <p:sp>
        <p:nvSpPr>
          <p:cNvPr id="3" name="Organigramme : Connecteur 2">
            <a:extLst>
              <a:ext uri="{FF2B5EF4-FFF2-40B4-BE49-F238E27FC236}">
                <a16:creationId xmlns:a16="http://schemas.microsoft.com/office/drawing/2014/main" id="{C8DED003-1754-1472-3BE5-726312C6AD95}"/>
              </a:ext>
            </a:extLst>
          </p:cNvPr>
          <p:cNvSpPr/>
          <p:nvPr/>
        </p:nvSpPr>
        <p:spPr>
          <a:xfrm>
            <a:off x="11531150" y="6497904"/>
            <a:ext cx="553577" cy="277051"/>
          </a:xfrm>
          <a:prstGeom prst="flowChartConnector">
            <a:avLst/>
          </a:prstGeom>
          <a:solidFill>
            <a:schemeClr val="tx1"/>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200" b="1" dirty="0">
                <a:solidFill>
                  <a:schemeClr val="bg1"/>
                </a:solidFill>
              </a:rPr>
              <a:t>22</a:t>
            </a:r>
          </a:p>
        </p:txBody>
      </p:sp>
      <p:pic>
        <p:nvPicPr>
          <p:cNvPr id="6" name="Image 5">
            <a:extLst>
              <a:ext uri="{FF2B5EF4-FFF2-40B4-BE49-F238E27FC236}">
                <a16:creationId xmlns:a16="http://schemas.microsoft.com/office/drawing/2014/main" id="{5B0C60AA-FB8E-B71F-D627-548BC1F600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0" y="977197"/>
            <a:ext cx="5791200" cy="5880803"/>
          </a:xfrm>
          <a:prstGeom prst="rect">
            <a:avLst/>
          </a:prstGeom>
        </p:spPr>
      </p:pic>
    </p:spTree>
    <p:extLst>
      <p:ext uri="{BB962C8B-B14F-4D97-AF65-F5344CB8AC3E}">
        <p14:creationId xmlns:p14="http://schemas.microsoft.com/office/powerpoint/2010/main" val="27270420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276276-06C5-A972-B0AA-FA498DE1B26B}"/>
            </a:ext>
          </a:extLst>
        </p:cNvPr>
        <p:cNvGrpSpPr/>
        <p:nvPr/>
      </p:nvGrpSpPr>
      <p:grpSpPr>
        <a:xfrm>
          <a:off x="0" y="0"/>
          <a:ext cx="0" cy="0"/>
          <a:chOff x="0" y="0"/>
          <a:chExt cx="0" cy="0"/>
        </a:xfrm>
      </p:grpSpPr>
      <p:sp>
        <p:nvSpPr>
          <p:cNvPr id="2" name="ZoneTexte 1">
            <a:extLst>
              <a:ext uri="{FF2B5EF4-FFF2-40B4-BE49-F238E27FC236}">
                <a16:creationId xmlns:a16="http://schemas.microsoft.com/office/drawing/2014/main" id="{B55F8590-F46D-2ABE-F7B2-096C38E6AC86}"/>
              </a:ext>
            </a:extLst>
          </p:cNvPr>
          <p:cNvSpPr txBox="1"/>
          <p:nvPr/>
        </p:nvSpPr>
        <p:spPr>
          <a:xfrm>
            <a:off x="2715652" y="0"/>
            <a:ext cx="7081284" cy="769441"/>
          </a:xfrm>
          <a:prstGeom prst="rect">
            <a:avLst/>
          </a:prstGeom>
          <a:noFill/>
        </p:spPr>
        <p:txBody>
          <a:bodyPr wrap="square" rtlCol="0">
            <a:spAutoFit/>
          </a:bodyPr>
          <a:lstStyle/>
          <a:p>
            <a:r>
              <a:rPr lang="fr-FR" sz="4400" b="1" i="0" dirty="0">
                <a:effectLst/>
                <a:latin typeface="Century Gothic" panose="020B0502020202020204" pitchFamily="34" charset="0"/>
              </a:rPr>
              <a:t>Diagramme Des Classes</a:t>
            </a:r>
            <a:endParaRPr lang="fr-FR" sz="4400" b="1" dirty="0">
              <a:latin typeface="Century Gothic" panose="020B0502020202020204" pitchFamily="34" charset="0"/>
            </a:endParaRPr>
          </a:p>
        </p:txBody>
      </p:sp>
      <p:pic>
        <p:nvPicPr>
          <p:cNvPr id="5" name="Image 4">
            <a:extLst>
              <a:ext uri="{FF2B5EF4-FFF2-40B4-BE49-F238E27FC236}">
                <a16:creationId xmlns:a16="http://schemas.microsoft.com/office/drawing/2014/main" id="{C97FA69F-1D3C-4866-A5F1-EEE341CA4D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79053" y="914088"/>
            <a:ext cx="6754483" cy="5707901"/>
          </a:xfrm>
          <a:prstGeom prst="rect">
            <a:avLst/>
          </a:prstGeom>
        </p:spPr>
      </p:pic>
      <p:sp>
        <p:nvSpPr>
          <p:cNvPr id="3" name="Organigramme : Connecteur 2">
            <a:extLst>
              <a:ext uri="{FF2B5EF4-FFF2-40B4-BE49-F238E27FC236}">
                <a16:creationId xmlns:a16="http://schemas.microsoft.com/office/drawing/2014/main" id="{14E4560F-4900-D1B6-D959-05ABAD4CF6D4}"/>
              </a:ext>
            </a:extLst>
          </p:cNvPr>
          <p:cNvSpPr/>
          <p:nvPr/>
        </p:nvSpPr>
        <p:spPr>
          <a:xfrm>
            <a:off x="11531150" y="6497904"/>
            <a:ext cx="553577" cy="277051"/>
          </a:xfrm>
          <a:prstGeom prst="flowChartConnector">
            <a:avLst/>
          </a:prstGeom>
          <a:solidFill>
            <a:schemeClr val="tx1"/>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200" b="1" dirty="0">
                <a:solidFill>
                  <a:schemeClr val="bg1"/>
                </a:solidFill>
              </a:rPr>
              <a:t>23</a:t>
            </a:r>
          </a:p>
        </p:txBody>
      </p:sp>
    </p:spTree>
    <p:extLst>
      <p:ext uri="{BB962C8B-B14F-4D97-AF65-F5344CB8AC3E}">
        <p14:creationId xmlns:p14="http://schemas.microsoft.com/office/powerpoint/2010/main" val="6806298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D3D1E6-086D-5DC7-DE69-A83295EDBAD1}"/>
            </a:ext>
          </a:extLst>
        </p:cNvPr>
        <p:cNvGrpSpPr/>
        <p:nvPr/>
      </p:nvGrpSpPr>
      <p:grpSpPr>
        <a:xfrm>
          <a:off x="0" y="0"/>
          <a:ext cx="0" cy="0"/>
          <a:chOff x="0" y="0"/>
          <a:chExt cx="0" cy="0"/>
        </a:xfrm>
      </p:grpSpPr>
      <p:sp>
        <p:nvSpPr>
          <p:cNvPr id="2" name="ZoneTexte 1">
            <a:extLst>
              <a:ext uri="{FF2B5EF4-FFF2-40B4-BE49-F238E27FC236}">
                <a16:creationId xmlns:a16="http://schemas.microsoft.com/office/drawing/2014/main" id="{C5659932-85CD-8134-3F71-945A7B99148D}"/>
              </a:ext>
            </a:extLst>
          </p:cNvPr>
          <p:cNvSpPr txBox="1"/>
          <p:nvPr/>
        </p:nvSpPr>
        <p:spPr>
          <a:xfrm>
            <a:off x="3112101" y="78022"/>
            <a:ext cx="7081284" cy="769441"/>
          </a:xfrm>
          <a:prstGeom prst="rect">
            <a:avLst/>
          </a:prstGeom>
          <a:noFill/>
        </p:spPr>
        <p:txBody>
          <a:bodyPr wrap="square" rtlCol="0">
            <a:spAutoFit/>
          </a:bodyPr>
          <a:lstStyle/>
          <a:p>
            <a:r>
              <a:rPr lang="fr-FR" sz="4400" b="1" i="0" dirty="0">
                <a:effectLst/>
                <a:latin typeface="Century Gothic" panose="020B0502020202020204" pitchFamily="34" charset="0"/>
              </a:rPr>
              <a:t>Diagramme D’activité</a:t>
            </a:r>
            <a:endParaRPr lang="fr-FR" sz="4400" b="1" dirty="0">
              <a:latin typeface="Century Gothic" panose="020B0502020202020204" pitchFamily="34" charset="0"/>
            </a:endParaRPr>
          </a:p>
        </p:txBody>
      </p:sp>
      <p:pic>
        <p:nvPicPr>
          <p:cNvPr id="4" name="Image 3">
            <a:extLst>
              <a:ext uri="{FF2B5EF4-FFF2-40B4-BE49-F238E27FC236}">
                <a16:creationId xmlns:a16="http://schemas.microsoft.com/office/drawing/2014/main" id="{A2ECBB37-4EB3-1459-269B-BBF35A818D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12461" y="1351730"/>
            <a:ext cx="7637009" cy="5264346"/>
          </a:xfrm>
          <a:prstGeom prst="rect">
            <a:avLst/>
          </a:prstGeom>
        </p:spPr>
      </p:pic>
      <p:sp>
        <p:nvSpPr>
          <p:cNvPr id="3" name="Organigramme : Connecteur 2">
            <a:extLst>
              <a:ext uri="{FF2B5EF4-FFF2-40B4-BE49-F238E27FC236}">
                <a16:creationId xmlns:a16="http://schemas.microsoft.com/office/drawing/2014/main" id="{29063523-03AF-0578-7515-0B8FF94F6C72}"/>
              </a:ext>
            </a:extLst>
          </p:cNvPr>
          <p:cNvSpPr/>
          <p:nvPr/>
        </p:nvSpPr>
        <p:spPr>
          <a:xfrm>
            <a:off x="11531150" y="6497904"/>
            <a:ext cx="553577" cy="277051"/>
          </a:xfrm>
          <a:prstGeom prst="flowChartConnector">
            <a:avLst/>
          </a:prstGeom>
          <a:solidFill>
            <a:schemeClr val="tx1"/>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200" b="1" dirty="0">
                <a:solidFill>
                  <a:schemeClr val="bg1"/>
                </a:solidFill>
              </a:rPr>
              <a:t>24</a:t>
            </a:r>
          </a:p>
        </p:txBody>
      </p:sp>
    </p:spTree>
    <p:extLst>
      <p:ext uri="{BB962C8B-B14F-4D97-AF65-F5344CB8AC3E}">
        <p14:creationId xmlns:p14="http://schemas.microsoft.com/office/powerpoint/2010/main" val="31109795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C3726E-570A-9F3B-BE1C-719D54053CCB}"/>
            </a:ext>
          </a:extLst>
        </p:cNvPr>
        <p:cNvGrpSpPr/>
        <p:nvPr/>
      </p:nvGrpSpPr>
      <p:grpSpPr>
        <a:xfrm>
          <a:off x="0" y="0"/>
          <a:ext cx="0" cy="0"/>
          <a:chOff x="0" y="0"/>
          <a:chExt cx="0" cy="0"/>
        </a:xfrm>
      </p:grpSpPr>
      <p:sp>
        <p:nvSpPr>
          <p:cNvPr id="2" name="ZoneTexte 1">
            <a:extLst>
              <a:ext uri="{FF2B5EF4-FFF2-40B4-BE49-F238E27FC236}">
                <a16:creationId xmlns:a16="http://schemas.microsoft.com/office/drawing/2014/main" id="{6E62FC4C-4829-1E4E-BB04-784C44AF1E16}"/>
              </a:ext>
            </a:extLst>
          </p:cNvPr>
          <p:cNvSpPr txBox="1"/>
          <p:nvPr/>
        </p:nvSpPr>
        <p:spPr>
          <a:xfrm>
            <a:off x="2966565" y="83045"/>
            <a:ext cx="6183645" cy="646331"/>
          </a:xfrm>
          <a:prstGeom prst="rect">
            <a:avLst/>
          </a:prstGeom>
          <a:noFill/>
        </p:spPr>
        <p:txBody>
          <a:bodyPr wrap="square" rtlCol="0">
            <a:spAutoFit/>
          </a:bodyPr>
          <a:lstStyle/>
          <a:p>
            <a:r>
              <a:rPr lang="fr-FR" sz="3600" b="1" i="0" dirty="0">
                <a:effectLst/>
                <a:latin typeface="Century Gothic" panose="020B0502020202020204" pitchFamily="34" charset="0"/>
              </a:rPr>
              <a:t>Diagramme </a:t>
            </a:r>
            <a:r>
              <a:rPr lang="fr-FR" sz="3600" b="1" dirty="0">
                <a:latin typeface="Century Gothic" panose="020B0502020202020204" pitchFamily="34" charset="0"/>
              </a:rPr>
              <a:t>de séquence</a:t>
            </a:r>
          </a:p>
        </p:txBody>
      </p:sp>
      <p:sp>
        <p:nvSpPr>
          <p:cNvPr id="3" name="Organigramme : Connecteur 2">
            <a:extLst>
              <a:ext uri="{FF2B5EF4-FFF2-40B4-BE49-F238E27FC236}">
                <a16:creationId xmlns:a16="http://schemas.microsoft.com/office/drawing/2014/main" id="{8ED9A352-787B-418F-C574-F146744ED1CC}"/>
              </a:ext>
            </a:extLst>
          </p:cNvPr>
          <p:cNvSpPr/>
          <p:nvPr/>
        </p:nvSpPr>
        <p:spPr>
          <a:xfrm>
            <a:off x="11531150" y="6497904"/>
            <a:ext cx="553577" cy="277051"/>
          </a:xfrm>
          <a:prstGeom prst="flowChartConnector">
            <a:avLst/>
          </a:prstGeom>
          <a:solidFill>
            <a:schemeClr val="tx1"/>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200" b="1" dirty="0">
                <a:solidFill>
                  <a:schemeClr val="bg1"/>
                </a:solidFill>
              </a:rPr>
              <a:t>25</a:t>
            </a:r>
          </a:p>
        </p:txBody>
      </p:sp>
      <p:pic>
        <p:nvPicPr>
          <p:cNvPr id="6" name="Image 5">
            <a:extLst>
              <a:ext uri="{FF2B5EF4-FFF2-40B4-BE49-F238E27FC236}">
                <a16:creationId xmlns:a16="http://schemas.microsoft.com/office/drawing/2014/main" id="{DACEADA6-871F-5974-8700-108CF94FEF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5627" y="1204257"/>
            <a:ext cx="10945523" cy="5082443"/>
          </a:xfrm>
          <a:prstGeom prst="rect">
            <a:avLst/>
          </a:prstGeom>
        </p:spPr>
      </p:pic>
      <p:sp>
        <p:nvSpPr>
          <p:cNvPr id="5" name="ZoneTexte 4">
            <a:extLst>
              <a:ext uri="{FF2B5EF4-FFF2-40B4-BE49-F238E27FC236}">
                <a16:creationId xmlns:a16="http://schemas.microsoft.com/office/drawing/2014/main" id="{3D2EEE3A-449D-B2B5-D2EC-981A78099606}"/>
              </a:ext>
            </a:extLst>
          </p:cNvPr>
          <p:cNvSpPr txBox="1"/>
          <p:nvPr/>
        </p:nvSpPr>
        <p:spPr>
          <a:xfrm>
            <a:off x="434109" y="6405623"/>
            <a:ext cx="3177309" cy="369332"/>
          </a:xfrm>
          <a:prstGeom prst="rect">
            <a:avLst/>
          </a:prstGeom>
          <a:noFill/>
        </p:spPr>
        <p:txBody>
          <a:bodyPr wrap="square">
            <a:spAutoFit/>
          </a:bodyPr>
          <a:lstStyle/>
          <a:p>
            <a:r>
              <a:rPr lang="fr-FR" sz="1800" b="1" dirty="0">
                <a:latin typeface="Century Gothic" panose="020B0502020202020204" pitchFamily="34" charset="0"/>
              </a:rPr>
              <a:t>Page d’ajout des recettes</a:t>
            </a:r>
            <a:endParaRPr lang="fr-FR" dirty="0"/>
          </a:p>
        </p:txBody>
      </p:sp>
    </p:spTree>
    <p:extLst>
      <p:ext uri="{BB962C8B-B14F-4D97-AF65-F5344CB8AC3E}">
        <p14:creationId xmlns:p14="http://schemas.microsoft.com/office/powerpoint/2010/main" val="34728033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1777ACB-3297-6E9B-C8D6-3A396440101A}"/>
              </a:ext>
            </a:extLst>
          </p:cNvPr>
          <p:cNvSpPr txBox="1">
            <a:spLocks/>
          </p:cNvSpPr>
          <p:nvPr/>
        </p:nvSpPr>
        <p:spPr>
          <a:xfrm>
            <a:off x="4658814" y="246114"/>
            <a:ext cx="3323136" cy="616268"/>
          </a:xfrm>
          <a:prstGeom prst="rect">
            <a:avLst/>
          </a:prstGeom>
        </p:spPr>
        <p:txBody>
          <a:bodyPr>
            <a:normAutofit fontScale="75000" lnSpcReduction="20000"/>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FR" sz="5400" dirty="0"/>
              <a:t>Wireframe</a:t>
            </a:r>
          </a:p>
        </p:txBody>
      </p:sp>
      <p:sp>
        <p:nvSpPr>
          <p:cNvPr id="3" name="Organigramme : Connecteur 2">
            <a:extLst>
              <a:ext uri="{FF2B5EF4-FFF2-40B4-BE49-F238E27FC236}">
                <a16:creationId xmlns:a16="http://schemas.microsoft.com/office/drawing/2014/main" id="{33C69382-F0AA-8F12-1EEF-424414D22062}"/>
              </a:ext>
            </a:extLst>
          </p:cNvPr>
          <p:cNvSpPr/>
          <p:nvPr/>
        </p:nvSpPr>
        <p:spPr>
          <a:xfrm>
            <a:off x="11531150" y="6497904"/>
            <a:ext cx="553577" cy="277051"/>
          </a:xfrm>
          <a:prstGeom prst="flowChartConnector">
            <a:avLst/>
          </a:prstGeom>
          <a:solidFill>
            <a:schemeClr val="tx1"/>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200" b="1" dirty="0">
                <a:solidFill>
                  <a:schemeClr val="bg1"/>
                </a:solidFill>
              </a:rPr>
              <a:t>26</a:t>
            </a:r>
          </a:p>
        </p:txBody>
      </p:sp>
      <p:pic>
        <p:nvPicPr>
          <p:cNvPr id="6" name="Image 5">
            <a:extLst>
              <a:ext uri="{FF2B5EF4-FFF2-40B4-BE49-F238E27FC236}">
                <a16:creationId xmlns:a16="http://schemas.microsoft.com/office/drawing/2014/main" id="{2E2A7CB1-4763-F051-08AC-3FB37C30BA8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1369" y="930584"/>
            <a:ext cx="8838378" cy="5765575"/>
          </a:xfrm>
          <a:prstGeom prst="rect">
            <a:avLst/>
          </a:prstGeom>
        </p:spPr>
      </p:pic>
    </p:spTree>
    <p:extLst>
      <p:ext uri="{BB962C8B-B14F-4D97-AF65-F5344CB8AC3E}">
        <p14:creationId xmlns:p14="http://schemas.microsoft.com/office/powerpoint/2010/main" val="10429969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BCD468-D030-465E-2A27-7A7079518579}"/>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1AA310C0-F58A-C6D6-5B36-62430187F39B}"/>
              </a:ext>
            </a:extLst>
          </p:cNvPr>
          <p:cNvSpPr txBox="1">
            <a:spLocks/>
          </p:cNvSpPr>
          <p:nvPr/>
        </p:nvSpPr>
        <p:spPr>
          <a:xfrm>
            <a:off x="4697222" y="157315"/>
            <a:ext cx="3768354" cy="616268"/>
          </a:xfrm>
          <a:prstGeom prst="rect">
            <a:avLst/>
          </a:prstGeom>
        </p:spPr>
        <p:txBody>
          <a:bodyPr>
            <a:normAutofit fontScale="75000" lnSpcReduction="20000"/>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FR" sz="5400" dirty="0"/>
              <a:t>Maquette</a:t>
            </a:r>
          </a:p>
        </p:txBody>
      </p:sp>
      <p:sp>
        <p:nvSpPr>
          <p:cNvPr id="3" name="Organigramme : Connecteur 2">
            <a:extLst>
              <a:ext uri="{FF2B5EF4-FFF2-40B4-BE49-F238E27FC236}">
                <a16:creationId xmlns:a16="http://schemas.microsoft.com/office/drawing/2014/main" id="{88B70353-A823-8E47-953D-6A67501BCDEA}"/>
              </a:ext>
            </a:extLst>
          </p:cNvPr>
          <p:cNvSpPr/>
          <p:nvPr/>
        </p:nvSpPr>
        <p:spPr>
          <a:xfrm>
            <a:off x="11531150" y="6497904"/>
            <a:ext cx="553577" cy="277051"/>
          </a:xfrm>
          <a:prstGeom prst="flowChartConnector">
            <a:avLst/>
          </a:prstGeom>
          <a:solidFill>
            <a:schemeClr val="tx1"/>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200" b="1" dirty="0">
                <a:solidFill>
                  <a:schemeClr val="bg1"/>
                </a:solidFill>
              </a:rPr>
              <a:t>27</a:t>
            </a:r>
          </a:p>
        </p:txBody>
      </p:sp>
      <p:pic>
        <p:nvPicPr>
          <p:cNvPr id="5" name="Image 4">
            <a:extLst>
              <a:ext uri="{FF2B5EF4-FFF2-40B4-BE49-F238E27FC236}">
                <a16:creationId xmlns:a16="http://schemas.microsoft.com/office/drawing/2014/main" id="{35533E76-9FB5-DF73-A815-8F36BEF231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9136" y="773583"/>
            <a:ext cx="9734718" cy="6084417"/>
          </a:xfrm>
          <a:prstGeom prst="rect">
            <a:avLst/>
          </a:prstGeom>
        </p:spPr>
      </p:pic>
    </p:spTree>
    <p:extLst>
      <p:ext uri="{BB962C8B-B14F-4D97-AF65-F5344CB8AC3E}">
        <p14:creationId xmlns:p14="http://schemas.microsoft.com/office/powerpoint/2010/main" val="15754010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F37EBF-FD6C-30D0-62D1-AEBF99478020}"/>
            </a:ext>
          </a:extLst>
        </p:cNvPr>
        <p:cNvGrpSpPr/>
        <p:nvPr/>
      </p:nvGrpSpPr>
      <p:grpSpPr>
        <a:xfrm>
          <a:off x="0" y="0"/>
          <a:ext cx="0" cy="0"/>
          <a:chOff x="0" y="0"/>
          <a:chExt cx="0" cy="0"/>
        </a:xfrm>
      </p:grpSpPr>
      <p:pic>
        <p:nvPicPr>
          <p:cNvPr id="3" name="Image 2">
            <a:extLst>
              <a:ext uri="{FF2B5EF4-FFF2-40B4-BE49-F238E27FC236}">
                <a16:creationId xmlns:a16="http://schemas.microsoft.com/office/drawing/2014/main" id="{FD1D58AE-27D1-BD64-463F-47D8A0E4E4BE}"/>
              </a:ext>
            </a:extLst>
          </p:cNvPr>
          <p:cNvPicPr>
            <a:picLocks noChangeAspect="1"/>
          </p:cNvPicPr>
          <p:nvPr/>
        </p:nvPicPr>
        <p:blipFill>
          <a:blip r:embed="rId3"/>
          <a:stretch>
            <a:fillRect/>
          </a:stretch>
        </p:blipFill>
        <p:spPr>
          <a:xfrm>
            <a:off x="1796394" y="1444978"/>
            <a:ext cx="8225222" cy="5183546"/>
          </a:xfrm>
          <a:prstGeom prst="rect">
            <a:avLst/>
          </a:prstGeom>
        </p:spPr>
      </p:pic>
      <p:sp>
        <p:nvSpPr>
          <p:cNvPr id="6" name="Title 1">
            <a:extLst>
              <a:ext uri="{FF2B5EF4-FFF2-40B4-BE49-F238E27FC236}">
                <a16:creationId xmlns:a16="http://schemas.microsoft.com/office/drawing/2014/main" id="{A92A1D4B-1C00-ED31-E5AC-94355BD5FDAD}"/>
              </a:ext>
            </a:extLst>
          </p:cNvPr>
          <p:cNvSpPr txBox="1">
            <a:spLocks/>
          </p:cNvSpPr>
          <p:nvPr/>
        </p:nvSpPr>
        <p:spPr>
          <a:xfrm>
            <a:off x="1504709" y="0"/>
            <a:ext cx="8808593" cy="1280890"/>
          </a:xfrm>
          <a:prstGeom prst="rect">
            <a:avLst/>
          </a:prstGeom>
        </p:spPr>
        <p:txBody>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fr-FR" sz="3200" dirty="0"/>
              <a:t>Code frontend pour l’affichage d’un commentaire</a:t>
            </a:r>
          </a:p>
        </p:txBody>
      </p:sp>
      <p:pic>
        <p:nvPicPr>
          <p:cNvPr id="7" name="Image 6">
            <a:extLst>
              <a:ext uri="{FF2B5EF4-FFF2-40B4-BE49-F238E27FC236}">
                <a16:creationId xmlns:a16="http://schemas.microsoft.com/office/drawing/2014/main" id="{106231D8-7127-EF7A-893F-5E0858300B41}"/>
              </a:ext>
            </a:extLst>
          </p:cNvPr>
          <p:cNvPicPr>
            <a:picLocks noChangeAspect="1"/>
          </p:cNvPicPr>
          <p:nvPr/>
        </p:nvPicPr>
        <p:blipFill>
          <a:blip r:embed="rId4"/>
          <a:stretch>
            <a:fillRect/>
          </a:stretch>
        </p:blipFill>
        <p:spPr>
          <a:xfrm>
            <a:off x="515106" y="2117482"/>
            <a:ext cx="10787798" cy="3635337"/>
          </a:xfrm>
          <a:prstGeom prst="rect">
            <a:avLst/>
          </a:prstGeom>
        </p:spPr>
      </p:pic>
      <p:sp>
        <p:nvSpPr>
          <p:cNvPr id="2" name="Organigramme : Connecteur 1">
            <a:extLst>
              <a:ext uri="{FF2B5EF4-FFF2-40B4-BE49-F238E27FC236}">
                <a16:creationId xmlns:a16="http://schemas.microsoft.com/office/drawing/2014/main" id="{B5B9309B-DCC4-ED16-06F9-FBCF1697DBFB}"/>
              </a:ext>
            </a:extLst>
          </p:cNvPr>
          <p:cNvSpPr/>
          <p:nvPr/>
        </p:nvSpPr>
        <p:spPr>
          <a:xfrm>
            <a:off x="11531150" y="6497904"/>
            <a:ext cx="553577" cy="277051"/>
          </a:xfrm>
          <a:prstGeom prst="flowChartConnector">
            <a:avLst/>
          </a:prstGeom>
          <a:solidFill>
            <a:schemeClr val="tx1"/>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200" b="1" dirty="0">
                <a:solidFill>
                  <a:schemeClr val="bg1"/>
                </a:solidFill>
              </a:rPr>
              <a:t>28</a:t>
            </a:r>
          </a:p>
        </p:txBody>
      </p:sp>
    </p:spTree>
    <p:extLst>
      <p:ext uri="{BB962C8B-B14F-4D97-AF65-F5344CB8AC3E}">
        <p14:creationId xmlns:p14="http://schemas.microsoft.com/office/powerpoint/2010/main" val="20482990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xit" presetSubtype="0" fill="hold" nodeType="clickEffect">
                                  <p:stCondLst>
                                    <p:cond delay="0"/>
                                  </p:stCondLst>
                                  <p:childTnLst>
                                    <p:anim calcmode="lin" valueType="num">
                                      <p:cBhvr>
                                        <p:cTn id="6" dur="1000"/>
                                        <p:tgtEl>
                                          <p:spTgt spid="3"/>
                                        </p:tgtEl>
                                        <p:attrNameLst>
                                          <p:attrName>ppt_w</p:attrName>
                                        </p:attrNameLst>
                                      </p:cBhvr>
                                      <p:tavLst>
                                        <p:tav tm="0">
                                          <p:val>
                                            <p:strVal val="ppt_w"/>
                                          </p:val>
                                        </p:tav>
                                        <p:tav tm="100000">
                                          <p:val>
                                            <p:fltVal val="0"/>
                                          </p:val>
                                        </p:tav>
                                      </p:tavLst>
                                    </p:anim>
                                    <p:anim calcmode="lin" valueType="num">
                                      <p:cBhvr>
                                        <p:cTn id="7" dur="1000"/>
                                        <p:tgtEl>
                                          <p:spTgt spid="3"/>
                                        </p:tgtEl>
                                        <p:attrNameLst>
                                          <p:attrName>ppt_h</p:attrName>
                                        </p:attrNameLst>
                                      </p:cBhvr>
                                      <p:tavLst>
                                        <p:tav tm="0">
                                          <p:val>
                                            <p:strVal val="ppt_h"/>
                                          </p:val>
                                        </p:tav>
                                        <p:tav tm="100000">
                                          <p:val>
                                            <p:fltVal val="0"/>
                                          </p:val>
                                        </p:tav>
                                      </p:tavLst>
                                    </p:anim>
                                    <p:anim calcmode="lin" valueType="num">
                                      <p:cBhvr>
                                        <p:cTn id="8" dur="1000"/>
                                        <p:tgtEl>
                                          <p:spTgt spid="3"/>
                                        </p:tgtEl>
                                        <p:attrNameLst>
                                          <p:attrName>style.rotation</p:attrName>
                                        </p:attrNameLst>
                                      </p:cBhvr>
                                      <p:tavLst>
                                        <p:tav tm="0">
                                          <p:val>
                                            <p:fltVal val="0"/>
                                          </p:val>
                                        </p:tav>
                                        <p:tav tm="100000">
                                          <p:val>
                                            <p:fltVal val="90"/>
                                          </p:val>
                                        </p:tav>
                                      </p:tavLst>
                                    </p:anim>
                                    <p:animEffect transition="out" filter="fade">
                                      <p:cBhvr>
                                        <p:cTn id="9" dur="1000"/>
                                        <p:tgtEl>
                                          <p:spTgt spid="3"/>
                                        </p:tgtEl>
                                      </p:cBhvr>
                                    </p:animEffect>
                                    <p:set>
                                      <p:cBhvr>
                                        <p:cTn id="10" dur="1" fill="hold">
                                          <p:stCondLst>
                                            <p:cond delay="999"/>
                                          </p:stCondLst>
                                        </p:cTn>
                                        <p:tgtEl>
                                          <p:spTgt spid="3"/>
                                        </p:tgtEl>
                                        <p:attrNameLst>
                                          <p:attrName>style.visibility</p:attrName>
                                        </p:attrNameLst>
                                      </p:cBhvr>
                                      <p:to>
                                        <p:strVal val="hidden"/>
                                      </p:to>
                                    </p:set>
                                  </p:childTnLst>
                                </p:cTn>
                              </p:par>
                            </p:childTnLst>
                          </p:cTn>
                        </p:par>
                        <p:par>
                          <p:cTn id="11" fill="hold">
                            <p:stCondLst>
                              <p:cond delay="1000"/>
                            </p:stCondLst>
                            <p:childTnLst>
                              <p:par>
                                <p:cTn id="12" presetID="31" presetClass="entr" presetSubtype="0" fill="hold" nodeType="afterEffect">
                                  <p:stCondLst>
                                    <p:cond delay="0"/>
                                  </p:stCondLst>
                                  <p:childTnLst>
                                    <p:set>
                                      <p:cBhvr>
                                        <p:cTn id="13" dur="1" fill="hold">
                                          <p:stCondLst>
                                            <p:cond delay="0"/>
                                          </p:stCondLst>
                                        </p:cTn>
                                        <p:tgtEl>
                                          <p:spTgt spid="7"/>
                                        </p:tgtEl>
                                        <p:attrNameLst>
                                          <p:attrName>style.visibility</p:attrName>
                                        </p:attrNameLst>
                                      </p:cBhvr>
                                      <p:to>
                                        <p:strVal val="visible"/>
                                      </p:to>
                                    </p:set>
                                    <p:anim calcmode="lin" valueType="num">
                                      <p:cBhvr>
                                        <p:cTn id="14" dur="1000" fill="hold"/>
                                        <p:tgtEl>
                                          <p:spTgt spid="7"/>
                                        </p:tgtEl>
                                        <p:attrNameLst>
                                          <p:attrName>ppt_w</p:attrName>
                                        </p:attrNameLst>
                                      </p:cBhvr>
                                      <p:tavLst>
                                        <p:tav tm="0">
                                          <p:val>
                                            <p:fltVal val="0"/>
                                          </p:val>
                                        </p:tav>
                                        <p:tav tm="100000">
                                          <p:val>
                                            <p:strVal val="#ppt_w"/>
                                          </p:val>
                                        </p:tav>
                                      </p:tavLst>
                                    </p:anim>
                                    <p:anim calcmode="lin" valueType="num">
                                      <p:cBhvr>
                                        <p:cTn id="15" dur="1000" fill="hold"/>
                                        <p:tgtEl>
                                          <p:spTgt spid="7"/>
                                        </p:tgtEl>
                                        <p:attrNameLst>
                                          <p:attrName>ppt_h</p:attrName>
                                        </p:attrNameLst>
                                      </p:cBhvr>
                                      <p:tavLst>
                                        <p:tav tm="0">
                                          <p:val>
                                            <p:fltVal val="0"/>
                                          </p:val>
                                        </p:tav>
                                        <p:tav tm="100000">
                                          <p:val>
                                            <p:strVal val="#ppt_h"/>
                                          </p:val>
                                        </p:tav>
                                      </p:tavLst>
                                    </p:anim>
                                    <p:anim calcmode="lin" valueType="num">
                                      <p:cBhvr>
                                        <p:cTn id="16" dur="1000" fill="hold"/>
                                        <p:tgtEl>
                                          <p:spTgt spid="7"/>
                                        </p:tgtEl>
                                        <p:attrNameLst>
                                          <p:attrName>style.rotation</p:attrName>
                                        </p:attrNameLst>
                                      </p:cBhvr>
                                      <p:tavLst>
                                        <p:tav tm="0">
                                          <p:val>
                                            <p:fltVal val="90"/>
                                          </p:val>
                                        </p:tav>
                                        <p:tav tm="100000">
                                          <p:val>
                                            <p:fltVal val="0"/>
                                          </p:val>
                                        </p:tav>
                                      </p:tavLst>
                                    </p:anim>
                                    <p:animEffect transition="in" filter="fade">
                                      <p:cBhvr>
                                        <p:cTn id="17"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1D3DD7-1C24-D7E9-740E-77FACC35CC88}"/>
            </a:ext>
          </a:extLst>
        </p:cNvPr>
        <p:cNvGrpSpPr/>
        <p:nvPr/>
      </p:nvGrpSpPr>
      <p:grpSpPr>
        <a:xfrm>
          <a:off x="0" y="0"/>
          <a:ext cx="0" cy="0"/>
          <a:chOff x="0" y="0"/>
          <a:chExt cx="0" cy="0"/>
        </a:xfrm>
      </p:grpSpPr>
      <p:sp>
        <p:nvSpPr>
          <p:cNvPr id="4" name="ZoneTexte 3">
            <a:extLst>
              <a:ext uri="{FF2B5EF4-FFF2-40B4-BE49-F238E27FC236}">
                <a16:creationId xmlns:a16="http://schemas.microsoft.com/office/drawing/2014/main" id="{505D603F-D983-9126-955B-63D8FF911D44}"/>
              </a:ext>
            </a:extLst>
          </p:cNvPr>
          <p:cNvSpPr txBox="1"/>
          <p:nvPr/>
        </p:nvSpPr>
        <p:spPr>
          <a:xfrm>
            <a:off x="3932071" y="445608"/>
            <a:ext cx="3595856" cy="584775"/>
          </a:xfrm>
          <a:prstGeom prst="rect">
            <a:avLst/>
          </a:prstGeom>
          <a:noFill/>
          <a:effectLst>
            <a:outerShdw blurRad="50800" dist="50800" dir="5400000" algn="ctr" rotWithShape="0">
              <a:srgbClr val="000000">
                <a:alpha val="80000"/>
              </a:srgbClr>
            </a:outerShdw>
          </a:effectLst>
        </p:spPr>
        <p:txBody>
          <a:bodyPr wrap="none" rtlCol="0">
            <a:spAutoFit/>
          </a:bodyPr>
          <a:lstStyle/>
          <a:p>
            <a:r>
              <a:rPr lang="fr-FR" sz="3200" b="1" dirty="0">
                <a:effectLst>
                  <a:outerShdw blurRad="50800" dist="38100" dir="5400000" algn="t" rotWithShape="0">
                    <a:prstClr val="black">
                      <a:alpha val="40000"/>
                    </a:prstClr>
                  </a:outerShdw>
                </a:effectLst>
                <a:latin typeface="Poppins" panose="00000500000000000000" pitchFamily="2" charset="0"/>
                <a:cs typeface="Poppins" panose="00000500000000000000" pitchFamily="2" charset="0"/>
              </a:rPr>
              <a:t>REMERCIEMENTS</a:t>
            </a:r>
          </a:p>
        </p:txBody>
      </p:sp>
      <p:pic>
        <p:nvPicPr>
          <p:cNvPr id="2" name="Image 1">
            <a:extLst>
              <a:ext uri="{FF2B5EF4-FFF2-40B4-BE49-F238E27FC236}">
                <a16:creationId xmlns:a16="http://schemas.microsoft.com/office/drawing/2014/main" id="{34075051-49CA-91BC-BEEC-795848E96F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99947" y="289189"/>
            <a:ext cx="2798318" cy="897611"/>
          </a:xfrm>
          <a:prstGeom prst="rect">
            <a:avLst/>
          </a:prstGeom>
        </p:spPr>
      </p:pic>
      <p:pic>
        <p:nvPicPr>
          <p:cNvPr id="3" name="Image 2">
            <a:extLst>
              <a:ext uri="{FF2B5EF4-FFF2-40B4-BE49-F238E27FC236}">
                <a16:creationId xmlns:a16="http://schemas.microsoft.com/office/drawing/2014/main" id="{192E5987-98AA-420D-A2D0-0F8055C7F3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06477" y="1958162"/>
            <a:ext cx="7215179" cy="3968349"/>
          </a:xfrm>
          <a:prstGeom prst="rect">
            <a:avLst/>
          </a:prstGeom>
        </p:spPr>
      </p:pic>
      <p:sp>
        <p:nvSpPr>
          <p:cNvPr id="5" name="Organigramme : Connecteur 4">
            <a:extLst>
              <a:ext uri="{FF2B5EF4-FFF2-40B4-BE49-F238E27FC236}">
                <a16:creationId xmlns:a16="http://schemas.microsoft.com/office/drawing/2014/main" id="{538BB8C2-282F-7D81-3ADC-F271CFB25760}"/>
              </a:ext>
            </a:extLst>
          </p:cNvPr>
          <p:cNvSpPr/>
          <p:nvPr/>
        </p:nvSpPr>
        <p:spPr>
          <a:xfrm>
            <a:off x="11814395" y="6555035"/>
            <a:ext cx="270331" cy="219919"/>
          </a:xfrm>
          <a:prstGeom prst="flowChartConnector">
            <a:avLst/>
          </a:prstGeom>
          <a:solidFill>
            <a:schemeClr val="tx1"/>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200" b="1" dirty="0">
                <a:solidFill>
                  <a:schemeClr val="bg1"/>
                </a:solidFill>
              </a:rPr>
              <a:t>3</a:t>
            </a:r>
          </a:p>
        </p:txBody>
      </p:sp>
    </p:spTree>
    <p:extLst>
      <p:ext uri="{BB962C8B-B14F-4D97-AF65-F5344CB8AC3E}">
        <p14:creationId xmlns:p14="http://schemas.microsoft.com/office/powerpoint/2010/main" val="38324185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3" presetClass="entr" presetSubtype="16"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plus(in)">
                                      <p:cBhvr>
                                        <p:cTn id="7"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E8487C-D6B2-E39A-2C42-B632FA73D138}"/>
            </a:ext>
          </a:extLst>
        </p:cNvPr>
        <p:cNvGrpSpPr/>
        <p:nvPr/>
      </p:nvGrpSpPr>
      <p:grpSpPr>
        <a:xfrm>
          <a:off x="0" y="0"/>
          <a:ext cx="0" cy="0"/>
          <a:chOff x="0" y="0"/>
          <a:chExt cx="0" cy="0"/>
        </a:xfrm>
      </p:grpSpPr>
      <p:pic>
        <p:nvPicPr>
          <p:cNvPr id="3" name="Image 2">
            <a:extLst>
              <a:ext uri="{FF2B5EF4-FFF2-40B4-BE49-F238E27FC236}">
                <a16:creationId xmlns:a16="http://schemas.microsoft.com/office/drawing/2014/main" id="{163C7502-9772-22D6-238E-6318E77189E3}"/>
              </a:ext>
            </a:extLst>
          </p:cNvPr>
          <p:cNvPicPr>
            <a:picLocks noChangeAspect="1"/>
          </p:cNvPicPr>
          <p:nvPr/>
        </p:nvPicPr>
        <p:blipFill>
          <a:blip r:embed="rId3"/>
          <a:stretch>
            <a:fillRect/>
          </a:stretch>
        </p:blipFill>
        <p:spPr>
          <a:xfrm>
            <a:off x="4104167" y="1070814"/>
            <a:ext cx="4476307" cy="5668689"/>
          </a:xfrm>
          <a:prstGeom prst="rect">
            <a:avLst/>
          </a:prstGeom>
        </p:spPr>
      </p:pic>
      <p:sp>
        <p:nvSpPr>
          <p:cNvPr id="2" name="ZoneTexte 1">
            <a:extLst>
              <a:ext uri="{FF2B5EF4-FFF2-40B4-BE49-F238E27FC236}">
                <a16:creationId xmlns:a16="http://schemas.microsoft.com/office/drawing/2014/main" id="{92E2AD87-3CCA-9ADD-15BA-1460C5F08072}"/>
              </a:ext>
            </a:extLst>
          </p:cNvPr>
          <p:cNvSpPr txBox="1"/>
          <p:nvPr/>
        </p:nvSpPr>
        <p:spPr>
          <a:xfrm>
            <a:off x="556437" y="-144786"/>
            <a:ext cx="10675089" cy="830997"/>
          </a:xfrm>
          <a:prstGeom prst="rect">
            <a:avLst/>
          </a:prstGeom>
          <a:noFill/>
        </p:spPr>
        <p:txBody>
          <a:bodyPr wrap="square">
            <a:spAutoFit/>
          </a:bodyPr>
          <a:lstStyle/>
          <a:p>
            <a:pPr algn="ctr"/>
            <a:r>
              <a:rPr lang="fr-FR" sz="4800" b="1" dirty="0">
                <a:effectLst>
                  <a:outerShdw blurRad="50800" dist="38100" dir="5400000" algn="t" rotWithShape="0">
                    <a:prstClr val="black">
                      <a:alpha val="40000"/>
                    </a:prstClr>
                  </a:outerShdw>
                </a:effectLst>
                <a:latin typeface="Poppins" panose="00000500000000000000" pitchFamily="2" charset="0"/>
                <a:cs typeface="Poppins" panose="00000500000000000000" pitchFamily="2" charset="0"/>
              </a:rPr>
              <a:t>Code CSS responsive</a:t>
            </a:r>
            <a:endParaRPr lang="fr-FR" sz="4800" dirty="0"/>
          </a:p>
        </p:txBody>
      </p:sp>
      <p:sp>
        <p:nvSpPr>
          <p:cNvPr id="4" name="Organigramme : Connecteur 3">
            <a:extLst>
              <a:ext uri="{FF2B5EF4-FFF2-40B4-BE49-F238E27FC236}">
                <a16:creationId xmlns:a16="http://schemas.microsoft.com/office/drawing/2014/main" id="{FD19CC1E-A3CD-C5B5-BEEC-883E04134A00}"/>
              </a:ext>
            </a:extLst>
          </p:cNvPr>
          <p:cNvSpPr/>
          <p:nvPr/>
        </p:nvSpPr>
        <p:spPr>
          <a:xfrm>
            <a:off x="11531150" y="6497904"/>
            <a:ext cx="553577" cy="277051"/>
          </a:xfrm>
          <a:prstGeom prst="flowChartConnector">
            <a:avLst/>
          </a:prstGeom>
          <a:solidFill>
            <a:schemeClr val="tx1"/>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200" b="1" dirty="0">
                <a:solidFill>
                  <a:schemeClr val="bg1"/>
                </a:solidFill>
              </a:rPr>
              <a:t>29</a:t>
            </a:r>
          </a:p>
        </p:txBody>
      </p:sp>
    </p:spTree>
    <p:extLst>
      <p:ext uri="{BB962C8B-B14F-4D97-AF65-F5344CB8AC3E}">
        <p14:creationId xmlns:p14="http://schemas.microsoft.com/office/powerpoint/2010/main" val="202267511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 name="ZoneTexte 2">
            <a:extLst>
              <a:ext uri="{FF2B5EF4-FFF2-40B4-BE49-F238E27FC236}">
                <a16:creationId xmlns:a16="http://schemas.microsoft.com/office/drawing/2014/main" id="{2754B150-C460-8FD0-3C4E-3F307CBF297C}"/>
              </a:ext>
            </a:extLst>
          </p:cNvPr>
          <p:cNvSpPr txBox="1"/>
          <p:nvPr/>
        </p:nvSpPr>
        <p:spPr>
          <a:xfrm>
            <a:off x="424120" y="1411563"/>
            <a:ext cx="10675089" cy="1015663"/>
          </a:xfrm>
          <a:prstGeom prst="rect">
            <a:avLst/>
          </a:prstGeom>
          <a:noFill/>
        </p:spPr>
        <p:txBody>
          <a:bodyPr wrap="square">
            <a:spAutoFit/>
          </a:bodyPr>
          <a:lstStyle/>
          <a:p>
            <a:pPr algn="ctr"/>
            <a:r>
              <a:rPr lang="fr-FR" sz="6000" dirty="0"/>
              <a:t>MERISE</a:t>
            </a:r>
          </a:p>
        </p:txBody>
      </p:sp>
      <p:sp>
        <p:nvSpPr>
          <p:cNvPr id="4" name="ZoneTexte 3">
            <a:extLst>
              <a:ext uri="{FF2B5EF4-FFF2-40B4-BE49-F238E27FC236}">
                <a16:creationId xmlns:a16="http://schemas.microsoft.com/office/drawing/2014/main" id="{B242A3E0-8162-C76D-8CFF-95F084502F11}"/>
              </a:ext>
            </a:extLst>
          </p:cNvPr>
          <p:cNvSpPr txBox="1"/>
          <p:nvPr/>
        </p:nvSpPr>
        <p:spPr>
          <a:xfrm>
            <a:off x="3487271" y="2899192"/>
            <a:ext cx="6096000" cy="369332"/>
          </a:xfrm>
          <a:prstGeom prst="rect">
            <a:avLst/>
          </a:prstGeom>
          <a:noFill/>
        </p:spPr>
        <p:txBody>
          <a:bodyPr wrap="square">
            <a:spAutoFit/>
          </a:bodyPr>
          <a:lstStyle/>
          <a:p>
            <a:r>
              <a:rPr lang="fr-FR" sz="1800" b="1" dirty="0">
                <a:effectLst>
                  <a:outerShdw blurRad="50800" dist="38100" dir="5400000" algn="t" rotWithShape="0">
                    <a:prstClr val="black">
                      <a:alpha val="40000"/>
                    </a:prstClr>
                  </a:outerShdw>
                </a:effectLst>
                <a:latin typeface="Poppins" panose="00000500000000000000" pitchFamily="2" charset="0"/>
                <a:ea typeface="+mn-ea"/>
                <a:cs typeface="Poppins" panose="00000500000000000000" pitchFamily="2" charset="0"/>
              </a:rPr>
              <a:t>(Modélisation de la base de données)</a:t>
            </a:r>
            <a:endParaRPr lang="fr-FR" dirty="0"/>
          </a:p>
        </p:txBody>
      </p:sp>
      <p:sp>
        <p:nvSpPr>
          <p:cNvPr id="2" name="Organigramme : Connecteur 1">
            <a:extLst>
              <a:ext uri="{FF2B5EF4-FFF2-40B4-BE49-F238E27FC236}">
                <a16:creationId xmlns:a16="http://schemas.microsoft.com/office/drawing/2014/main" id="{C8DD978A-5875-E2B7-8493-1FE61164EA6C}"/>
              </a:ext>
            </a:extLst>
          </p:cNvPr>
          <p:cNvSpPr/>
          <p:nvPr/>
        </p:nvSpPr>
        <p:spPr>
          <a:xfrm>
            <a:off x="11531150" y="6497904"/>
            <a:ext cx="553577" cy="277051"/>
          </a:xfrm>
          <a:prstGeom prst="flowChartConnector">
            <a:avLst/>
          </a:prstGeom>
          <a:solidFill>
            <a:schemeClr val="tx1"/>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200" b="1" dirty="0">
                <a:solidFill>
                  <a:schemeClr val="bg1"/>
                </a:solidFill>
              </a:rPr>
              <a:t>30</a:t>
            </a:r>
          </a:p>
        </p:txBody>
      </p:sp>
    </p:spTree>
    <p:extLst>
      <p:ext uri="{BB962C8B-B14F-4D97-AF65-F5344CB8AC3E}">
        <p14:creationId xmlns:p14="http://schemas.microsoft.com/office/powerpoint/2010/main" val="328825094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DC408CF4-8A4E-C84E-0E2A-B7FDCEFFD2EB}"/>
            </a:ext>
          </a:extLst>
        </p:cNvPr>
        <p:cNvGrpSpPr/>
        <p:nvPr/>
      </p:nvGrpSpPr>
      <p:grpSpPr>
        <a:xfrm>
          <a:off x="0" y="0"/>
          <a:ext cx="0" cy="0"/>
          <a:chOff x="0" y="0"/>
          <a:chExt cx="0" cy="0"/>
        </a:xfrm>
      </p:grpSpPr>
      <p:sp>
        <p:nvSpPr>
          <p:cNvPr id="2" name="ZoneTexte 1">
            <a:extLst>
              <a:ext uri="{FF2B5EF4-FFF2-40B4-BE49-F238E27FC236}">
                <a16:creationId xmlns:a16="http://schemas.microsoft.com/office/drawing/2014/main" id="{081B4772-5A95-1579-665A-211D8AE97C35}"/>
              </a:ext>
            </a:extLst>
          </p:cNvPr>
          <p:cNvSpPr txBox="1"/>
          <p:nvPr/>
        </p:nvSpPr>
        <p:spPr>
          <a:xfrm>
            <a:off x="822888" y="100584"/>
            <a:ext cx="10675089" cy="707886"/>
          </a:xfrm>
          <a:prstGeom prst="rect">
            <a:avLst/>
          </a:prstGeom>
          <a:noFill/>
        </p:spPr>
        <p:txBody>
          <a:bodyPr wrap="square">
            <a:spAutoFit/>
          </a:bodyPr>
          <a:lstStyle/>
          <a:p>
            <a:pPr algn="ctr"/>
            <a:r>
              <a:rPr lang="fr-FR" sz="4000" b="1" dirty="0">
                <a:effectLst>
                  <a:outerShdw blurRad="50800" dist="38100" dir="5400000" algn="t" rotWithShape="0">
                    <a:prstClr val="black">
                      <a:alpha val="40000"/>
                    </a:prstClr>
                  </a:outerShdw>
                </a:effectLst>
                <a:latin typeface="Poppins" panose="00000500000000000000" pitchFamily="2" charset="0"/>
                <a:ea typeface="+mn-ea"/>
                <a:cs typeface="Poppins" panose="00000500000000000000" pitchFamily="2" charset="0"/>
              </a:rPr>
              <a:t>M</a:t>
            </a:r>
            <a:r>
              <a:rPr lang="fr-FR" sz="4000" b="1" dirty="0">
                <a:effectLst>
                  <a:outerShdw blurRad="50800" dist="38100" dir="5400000" algn="t" rotWithShape="0">
                    <a:prstClr val="black">
                      <a:alpha val="40000"/>
                    </a:prstClr>
                  </a:outerShdw>
                </a:effectLst>
                <a:latin typeface="Poppins" panose="00000500000000000000" pitchFamily="2" charset="0"/>
                <a:cs typeface="Poppins" panose="00000500000000000000" pitchFamily="2" charset="0"/>
              </a:rPr>
              <a:t>C</a:t>
            </a:r>
            <a:r>
              <a:rPr lang="fr-FR" sz="4000" b="1" dirty="0">
                <a:effectLst>
                  <a:outerShdw blurRad="50800" dist="38100" dir="5400000" algn="t" rotWithShape="0">
                    <a:prstClr val="black">
                      <a:alpha val="40000"/>
                    </a:prstClr>
                  </a:outerShdw>
                </a:effectLst>
                <a:latin typeface="Poppins" panose="00000500000000000000" pitchFamily="2" charset="0"/>
                <a:ea typeface="+mn-ea"/>
                <a:cs typeface="Poppins" panose="00000500000000000000" pitchFamily="2" charset="0"/>
              </a:rPr>
              <a:t>D</a:t>
            </a:r>
            <a:r>
              <a:rPr lang="fr-FR" sz="2800" b="1" dirty="0">
                <a:effectLst>
                  <a:outerShdw blurRad="50800" dist="38100" dir="5400000" algn="t" rotWithShape="0">
                    <a:prstClr val="black">
                      <a:alpha val="40000"/>
                    </a:prstClr>
                  </a:outerShdw>
                </a:effectLst>
                <a:latin typeface="Poppins" panose="00000500000000000000" pitchFamily="2" charset="0"/>
                <a:ea typeface="+mn-ea"/>
                <a:cs typeface="Poppins" panose="00000500000000000000" pitchFamily="2" charset="0"/>
              </a:rPr>
              <a:t>(Modèle conceptuel de données)</a:t>
            </a:r>
            <a:endParaRPr lang="fr-FR" sz="6000" dirty="0"/>
          </a:p>
        </p:txBody>
      </p:sp>
      <p:pic>
        <p:nvPicPr>
          <p:cNvPr id="4" name="Image 3">
            <a:extLst>
              <a:ext uri="{FF2B5EF4-FFF2-40B4-BE49-F238E27FC236}">
                <a16:creationId xmlns:a16="http://schemas.microsoft.com/office/drawing/2014/main" id="{43ED14DB-E569-C9B5-84C0-031DDC9D3A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12047" y="1419135"/>
            <a:ext cx="7949870" cy="4699071"/>
          </a:xfrm>
          <a:prstGeom prst="rect">
            <a:avLst/>
          </a:prstGeom>
        </p:spPr>
      </p:pic>
      <p:sp>
        <p:nvSpPr>
          <p:cNvPr id="3" name="Organigramme : Connecteur 2">
            <a:extLst>
              <a:ext uri="{FF2B5EF4-FFF2-40B4-BE49-F238E27FC236}">
                <a16:creationId xmlns:a16="http://schemas.microsoft.com/office/drawing/2014/main" id="{DDE382E0-F5F2-6CAF-E672-A587C95A9005}"/>
              </a:ext>
            </a:extLst>
          </p:cNvPr>
          <p:cNvSpPr/>
          <p:nvPr/>
        </p:nvSpPr>
        <p:spPr>
          <a:xfrm>
            <a:off x="11531150" y="6497904"/>
            <a:ext cx="553577" cy="277051"/>
          </a:xfrm>
          <a:prstGeom prst="flowChartConnector">
            <a:avLst/>
          </a:prstGeom>
          <a:solidFill>
            <a:schemeClr val="tx1"/>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200" b="1" dirty="0">
                <a:solidFill>
                  <a:schemeClr val="bg1"/>
                </a:solidFill>
              </a:rPr>
              <a:t>31</a:t>
            </a:r>
          </a:p>
        </p:txBody>
      </p:sp>
    </p:spTree>
    <p:extLst>
      <p:ext uri="{BB962C8B-B14F-4D97-AF65-F5344CB8AC3E}">
        <p14:creationId xmlns:p14="http://schemas.microsoft.com/office/powerpoint/2010/main" val="190570244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6224FA96-CEF3-AEE6-315C-2C8134124363}"/>
            </a:ext>
          </a:extLst>
        </p:cNvPr>
        <p:cNvGrpSpPr/>
        <p:nvPr/>
      </p:nvGrpSpPr>
      <p:grpSpPr>
        <a:xfrm>
          <a:off x="0" y="0"/>
          <a:ext cx="0" cy="0"/>
          <a:chOff x="0" y="0"/>
          <a:chExt cx="0" cy="0"/>
        </a:xfrm>
      </p:grpSpPr>
      <p:sp>
        <p:nvSpPr>
          <p:cNvPr id="3" name="ZoneTexte 2">
            <a:extLst>
              <a:ext uri="{FF2B5EF4-FFF2-40B4-BE49-F238E27FC236}">
                <a16:creationId xmlns:a16="http://schemas.microsoft.com/office/drawing/2014/main" id="{8AC81401-863D-76DB-20AF-3A6E94626684}"/>
              </a:ext>
            </a:extLst>
          </p:cNvPr>
          <p:cNvSpPr txBox="1"/>
          <p:nvPr/>
        </p:nvSpPr>
        <p:spPr>
          <a:xfrm>
            <a:off x="822888" y="100584"/>
            <a:ext cx="10675089" cy="707886"/>
          </a:xfrm>
          <a:prstGeom prst="rect">
            <a:avLst/>
          </a:prstGeom>
          <a:noFill/>
        </p:spPr>
        <p:txBody>
          <a:bodyPr wrap="square">
            <a:spAutoFit/>
          </a:bodyPr>
          <a:lstStyle/>
          <a:p>
            <a:pPr algn="ctr"/>
            <a:r>
              <a:rPr lang="fr-FR" sz="4000" b="1" dirty="0">
                <a:effectLst>
                  <a:outerShdw blurRad="50800" dist="38100" dir="5400000" algn="t" rotWithShape="0">
                    <a:prstClr val="black">
                      <a:alpha val="40000"/>
                    </a:prstClr>
                  </a:outerShdw>
                </a:effectLst>
                <a:latin typeface="Poppins" panose="00000500000000000000" pitchFamily="2" charset="0"/>
                <a:ea typeface="+mn-ea"/>
                <a:cs typeface="Poppins" panose="00000500000000000000" pitchFamily="2" charset="0"/>
              </a:rPr>
              <a:t>M</a:t>
            </a:r>
            <a:r>
              <a:rPr lang="fr-FR" sz="4000" b="1" dirty="0">
                <a:effectLst>
                  <a:outerShdw blurRad="50800" dist="38100" dir="5400000" algn="t" rotWithShape="0">
                    <a:prstClr val="black">
                      <a:alpha val="40000"/>
                    </a:prstClr>
                  </a:outerShdw>
                </a:effectLst>
                <a:latin typeface="Poppins" panose="00000500000000000000" pitchFamily="2" charset="0"/>
                <a:cs typeface="Poppins" panose="00000500000000000000" pitchFamily="2" charset="0"/>
              </a:rPr>
              <a:t>L</a:t>
            </a:r>
            <a:r>
              <a:rPr lang="fr-FR" sz="4000" b="1" dirty="0">
                <a:effectLst>
                  <a:outerShdw blurRad="50800" dist="38100" dir="5400000" algn="t" rotWithShape="0">
                    <a:prstClr val="black">
                      <a:alpha val="40000"/>
                    </a:prstClr>
                  </a:outerShdw>
                </a:effectLst>
                <a:latin typeface="Poppins" panose="00000500000000000000" pitchFamily="2" charset="0"/>
                <a:ea typeface="+mn-ea"/>
                <a:cs typeface="Poppins" panose="00000500000000000000" pitchFamily="2" charset="0"/>
              </a:rPr>
              <a:t>D</a:t>
            </a:r>
            <a:r>
              <a:rPr lang="fr-FR" sz="2800" b="1" dirty="0">
                <a:effectLst>
                  <a:outerShdw blurRad="50800" dist="38100" dir="5400000" algn="t" rotWithShape="0">
                    <a:prstClr val="black">
                      <a:alpha val="40000"/>
                    </a:prstClr>
                  </a:outerShdw>
                </a:effectLst>
                <a:latin typeface="Poppins" panose="00000500000000000000" pitchFamily="2" charset="0"/>
                <a:ea typeface="+mn-ea"/>
                <a:cs typeface="Poppins" panose="00000500000000000000" pitchFamily="2" charset="0"/>
              </a:rPr>
              <a:t>(Modèle logique de données)</a:t>
            </a:r>
            <a:endParaRPr lang="fr-FR" sz="6000" dirty="0"/>
          </a:p>
        </p:txBody>
      </p:sp>
      <p:sp>
        <p:nvSpPr>
          <p:cNvPr id="2" name="Organigramme : Connecteur 1">
            <a:extLst>
              <a:ext uri="{FF2B5EF4-FFF2-40B4-BE49-F238E27FC236}">
                <a16:creationId xmlns:a16="http://schemas.microsoft.com/office/drawing/2014/main" id="{FDF3D08C-0ABA-37C9-2563-C85B203C074B}"/>
              </a:ext>
            </a:extLst>
          </p:cNvPr>
          <p:cNvSpPr/>
          <p:nvPr/>
        </p:nvSpPr>
        <p:spPr>
          <a:xfrm>
            <a:off x="11531150" y="6497904"/>
            <a:ext cx="553577" cy="277051"/>
          </a:xfrm>
          <a:prstGeom prst="flowChartConnector">
            <a:avLst/>
          </a:prstGeom>
          <a:solidFill>
            <a:schemeClr val="tx1"/>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200" b="1" dirty="0">
                <a:solidFill>
                  <a:schemeClr val="bg1"/>
                </a:solidFill>
              </a:rPr>
              <a:t>32</a:t>
            </a:r>
          </a:p>
        </p:txBody>
      </p:sp>
      <p:pic>
        <p:nvPicPr>
          <p:cNvPr id="5" name="Image 4">
            <a:extLst>
              <a:ext uri="{FF2B5EF4-FFF2-40B4-BE49-F238E27FC236}">
                <a16:creationId xmlns:a16="http://schemas.microsoft.com/office/drawing/2014/main" id="{2740487D-3793-4035-570E-B9347C11E5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22650" y="1079005"/>
            <a:ext cx="7591425" cy="5695950"/>
          </a:xfrm>
          <a:prstGeom prst="rect">
            <a:avLst/>
          </a:prstGeom>
        </p:spPr>
      </p:pic>
    </p:spTree>
    <p:extLst>
      <p:ext uri="{BB962C8B-B14F-4D97-AF65-F5344CB8AC3E}">
        <p14:creationId xmlns:p14="http://schemas.microsoft.com/office/powerpoint/2010/main" val="14602510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785608DD-96A2-7F8F-D7E3-F6B98A9CF0AA}"/>
            </a:ext>
          </a:extLst>
        </p:cNvPr>
        <p:cNvGrpSpPr/>
        <p:nvPr/>
      </p:nvGrpSpPr>
      <p:grpSpPr>
        <a:xfrm>
          <a:off x="0" y="0"/>
          <a:ext cx="0" cy="0"/>
          <a:chOff x="0" y="0"/>
          <a:chExt cx="0" cy="0"/>
        </a:xfrm>
      </p:grpSpPr>
      <p:sp>
        <p:nvSpPr>
          <p:cNvPr id="2" name="ZoneTexte 1">
            <a:extLst>
              <a:ext uri="{FF2B5EF4-FFF2-40B4-BE49-F238E27FC236}">
                <a16:creationId xmlns:a16="http://schemas.microsoft.com/office/drawing/2014/main" id="{33050CA5-36A6-BE50-5CE8-7A11AA217F5E}"/>
              </a:ext>
            </a:extLst>
          </p:cNvPr>
          <p:cNvSpPr txBox="1"/>
          <p:nvPr/>
        </p:nvSpPr>
        <p:spPr>
          <a:xfrm>
            <a:off x="822888" y="100584"/>
            <a:ext cx="10675089" cy="707886"/>
          </a:xfrm>
          <a:prstGeom prst="rect">
            <a:avLst/>
          </a:prstGeom>
          <a:noFill/>
        </p:spPr>
        <p:txBody>
          <a:bodyPr wrap="square">
            <a:spAutoFit/>
          </a:bodyPr>
          <a:lstStyle/>
          <a:p>
            <a:pPr algn="ctr"/>
            <a:r>
              <a:rPr lang="fr-FR" sz="4000" b="1" dirty="0">
                <a:effectLst>
                  <a:outerShdw blurRad="50800" dist="38100" dir="5400000" algn="t" rotWithShape="0">
                    <a:prstClr val="black">
                      <a:alpha val="40000"/>
                    </a:prstClr>
                  </a:outerShdw>
                </a:effectLst>
                <a:latin typeface="Poppins" panose="00000500000000000000" pitchFamily="2" charset="0"/>
                <a:ea typeface="+mn-ea"/>
                <a:cs typeface="Poppins" panose="00000500000000000000" pitchFamily="2" charset="0"/>
              </a:rPr>
              <a:t>MPD</a:t>
            </a:r>
            <a:r>
              <a:rPr lang="fr-FR" sz="2800" b="1" dirty="0">
                <a:effectLst>
                  <a:outerShdw blurRad="50800" dist="38100" dir="5400000" algn="t" rotWithShape="0">
                    <a:prstClr val="black">
                      <a:alpha val="40000"/>
                    </a:prstClr>
                  </a:outerShdw>
                </a:effectLst>
                <a:latin typeface="Poppins" panose="00000500000000000000" pitchFamily="2" charset="0"/>
                <a:ea typeface="+mn-ea"/>
                <a:cs typeface="Poppins" panose="00000500000000000000" pitchFamily="2" charset="0"/>
              </a:rPr>
              <a:t>(Modèle Physique de données)</a:t>
            </a:r>
            <a:endParaRPr lang="fr-FR" sz="6000" dirty="0"/>
          </a:p>
        </p:txBody>
      </p:sp>
      <p:sp>
        <p:nvSpPr>
          <p:cNvPr id="3" name="Organigramme : Connecteur 2">
            <a:extLst>
              <a:ext uri="{FF2B5EF4-FFF2-40B4-BE49-F238E27FC236}">
                <a16:creationId xmlns:a16="http://schemas.microsoft.com/office/drawing/2014/main" id="{E75AAA33-132F-58DB-B79B-B7554D905811}"/>
              </a:ext>
            </a:extLst>
          </p:cNvPr>
          <p:cNvSpPr/>
          <p:nvPr/>
        </p:nvSpPr>
        <p:spPr>
          <a:xfrm>
            <a:off x="11531150" y="6497904"/>
            <a:ext cx="553577" cy="277051"/>
          </a:xfrm>
          <a:prstGeom prst="flowChartConnector">
            <a:avLst/>
          </a:prstGeom>
          <a:solidFill>
            <a:schemeClr val="tx1"/>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200" b="1" dirty="0">
                <a:solidFill>
                  <a:schemeClr val="bg1"/>
                </a:solidFill>
              </a:rPr>
              <a:t>33</a:t>
            </a:r>
          </a:p>
        </p:txBody>
      </p:sp>
      <p:pic>
        <p:nvPicPr>
          <p:cNvPr id="6" name="Image 5">
            <a:extLst>
              <a:ext uri="{FF2B5EF4-FFF2-40B4-BE49-F238E27FC236}">
                <a16:creationId xmlns:a16="http://schemas.microsoft.com/office/drawing/2014/main" id="{DA7D8097-43C2-1091-0042-FBA61723EF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93294" y="1007154"/>
            <a:ext cx="7534275" cy="5629275"/>
          </a:xfrm>
          <a:prstGeom prst="rect">
            <a:avLst/>
          </a:prstGeom>
        </p:spPr>
      </p:pic>
    </p:spTree>
    <p:extLst>
      <p:ext uri="{BB962C8B-B14F-4D97-AF65-F5344CB8AC3E}">
        <p14:creationId xmlns:p14="http://schemas.microsoft.com/office/powerpoint/2010/main" val="39408945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382528" y="1390650"/>
            <a:ext cx="5161398" cy="937148"/>
          </a:xfrm>
        </p:spPr>
        <p:txBody>
          <a:bodyPr/>
          <a:lstStyle/>
          <a:p>
            <a:r>
              <a:rPr dirty="0"/>
              <a:t>Structure MVC</a:t>
            </a:r>
          </a:p>
        </p:txBody>
      </p:sp>
      <p:sp>
        <p:nvSpPr>
          <p:cNvPr id="3" name="Subtitle 2"/>
          <p:cNvSpPr>
            <a:spLocks noGrp="1"/>
          </p:cNvSpPr>
          <p:nvPr>
            <p:ph type="subTitle" idx="1"/>
          </p:nvPr>
        </p:nvSpPr>
        <p:spPr>
          <a:xfrm>
            <a:off x="4254982" y="2663355"/>
            <a:ext cx="6600451" cy="1126283"/>
          </a:xfrm>
        </p:spPr>
        <p:txBody>
          <a:bodyPr>
            <a:normAutofit/>
          </a:bodyPr>
          <a:lstStyle/>
          <a:p>
            <a:r>
              <a:rPr lang="fr-FR" sz="2400" dirty="0"/>
              <a:t>Model, Vue, Controller</a:t>
            </a:r>
            <a:endParaRPr sz="2400" dirty="0"/>
          </a:p>
        </p:txBody>
      </p:sp>
      <p:sp>
        <p:nvSpPr>
          <p:cNvPr id="4" name="Organigramme : Connecteur 3">
            <a:extLst>
              <a:ext uri="{FF2B5EF4-FFF2-40B4-BE49-F238E27FC236}">
                <a16:creationId xmlns:a16="http://schemas.microsoft.com/office/drawing/2014/main" id="{198EC779-3A4D-2DE8-9D7A-041C83203183}"/>
              </a:ext>
            </a:extLst>
          </p:cNvPr>
          <p:cNvSpPr/>
          <p:nvPr/>
        </p:nvSpPr>
        <p:spPr>
          <a:xfrm>
            <a:off x="11531150" y="6497904"/>
            <a:ext cx="553577" cy="277051"/>
          </a:xfrm>
          <a:prstGeom prst="flowChartConnector">
            <a:avLst/>
          </a:prstGeom>
          <a:solidFill>
            <a:schemeClr val="tx1"/>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200" b="1" dirty="0">
                <a:solidFill>
                  <a:schemeClr val="bg1"/>
                </a:solidFill>
              </a:rPr>
              <a:t>34</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FD8F4BD-8AE3-25E8-21ED-3CF071658D02}"/>
              </a:ext>
            </a:extLst>
          </p:cNvPr>
          <p:cNvSpPr>
            <a:spLocks noGrp="1"/>
          </p:cNvSpPr>
          <p:nvPr>
            <p:ph type="title"/>
          </p:nvPr>
        </p:nvSpPr>
        <p:spPr>
          <a:xfrm>
            <a:off x="4680345" y="190001"/>
            <a:ext cx="2459366" cy="705926"/>
          </a:xfrm>
        </p:spPr>
        <p:txBody>
          <a:bodyPr/>
          <a:lstStyle/>
          <a:p>
            <a:r>
              <a:rPr lang="fr-FR" dirty="0" err="1"/>
              <a:t>Modele</a:t>
            </a:r>
            <a:endParaRPr lang="fr-FR" dirty="0"/>
          </a:p>
        </p:txBody>
      </p:sp>
      <p:pic>
        <p:nvPicPr>
          <p:cNvPr id="5" name="Image 4">
            <a:extLst>
              <a:ext uri="{FF2B5EF4-FFF2-40B4-BE49-F238E27FC236}">
                <a16:creationId xmlns:a16="http://schemas.microsoft.com/office/drawing/2014/main" id="{580C6B79-E701-0A02-8D86-44F5EA1A1BB2}"/>
              </a:ext>
            </a:extLst>
          </p:cNvPr>
          <p:cNvPicPr>
            <a:picLocks noChangeAspect="1"/>
          </p:cNvPicPr>
          <p:nvPr/>
        </p:nvPicPr>
        <p:blipFill>
          <a:blip r:embed="rId3"/>
          <a:stretch>
            <a:fillRect/>
          </a:stretch>
        </p:blipFill>
        <p:spPr>
          <a:xfrm>
            <a:off x="335282" y="1346940"/>
            <a:ext cx="5397777" cy="4921503"/>
          </a:xfrm>
          <a:prstGeom prst="rect">
            <a:avLst/>
          </a:prstGeom>
        </p:spPr>
      </p:pic>
      <p:sp>
        <p:nvSpPr>
          <p:cNvPr id="3" name="Organigramme : Connecteur 2">
            <a:extLst>
              <a:ext uri="{FF2B5EF4-FFF2-40B4-BE49-F238E27FC236}">
                <a16:creationId xmlns:a16="http://schemas.microsoft.com/office/drawing/2014/main" id="{241AA545-0AC3-1860-17BA-26CC853AAAF5}"/>
              </a:ext>
            </a:extLst>
          </p:cNvPr>
          <p:cNvSpPr/>
          <p:nvPr/>
        </p:nvSpPr>
        <p:spPr>
          <a:xfrm>
            <a:off x="11531150" y="6497904"/>
            <a:ext cx="553577" cy="277051"/>
          </a:xfrm>
          <a:prstGeom prst="flowChartConnector">
            <a:avLst/>
          </a:prstGeom>
          <a:solidFill>
            <a:schemeClr val="tx1"/>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200" b="1" dirty="0">
                <a:solidFill>
                  <a:schemeClr val="bg1"/>
                </a:solidFill>
              </a:rPr>
              <a:t>35</a:t>
            </a:r>
          </a:p>
        </p:txBody>
      </p:sp>
      <p:pic>
        <p:nvPicPr>
          <p:cNvPr id="1026" name="Picture 2">
            <a:extLst>
              <a:ext uri="{FF2B5EF4-FFF2-40B4-BE49-F238E27FC236}">
                <a16:creationId xmlns:a16="http://schemas.microsoft.com/office/drawing/2014/main" id="{08EA0A27-DD25-9B3B-C7B8-29DB5913419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88726" y="3454591"/>
            <a:ext cx="6096001" cy="2093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942624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a:extLst>
              <a:ext uri="{FF2B5EF4-FFF2-40B4-BE49-F238E27FC236}">
                <a16:creationId xmlns:a16="http://schemas.microsoft.com/office/drawing/2014/main" id="{1887B7E6-C34B-54C3-62F2-9987EAD7A93D}"/>
              </a:ext>
            </a:extLst>
          </p:cNvPr>
          <p:cNvSpPr>
            <a:spLocks noGrp="1"/>
          </p:cNvSpPr>
          <p:nvPr>
            <p:ph type="title"/>
          </p:nvPr>
        </p:nvSpPr>
        <p:spPr>
          <a:xfrm>
            <a:off x="5021551" y="125124"/>
            <a:ext cx="1490085" cy="743094"/>
          </a:xfrm>
        </p:spPr>
        <p:txBody>
          <a:bodyPr/>
          <a:lstStyle/>
          <a:p>
            <a:r>
              <a:rPr lang="fr-FR" dirty="0"/>
              <a:t>Vue</a:t>
            </a:r>
          </a:p>
        </p:txBody>
      </p:sp>
      <p:pic>
        <p:nvPicPr>
          <p:cNvPr id="6" name="Image 5">
            <a:extLst>
              <a:ext uri="{FF2B5EF4-FFF2-40B4-BE49-F238E27FC236}">
                <a16:creationId xmlns:a16="http://schemas.microsoft.com/office/drawing/2014/main" id="{01518C08-330B-B647-0FFF-46A6A013D5B2}"/>
              </a:ext>
            </a:extLst>
          </p:cNvPr>
          <p:cNvPicPr>
            <a:picLocks noChangeAspect="1"/>
          </p:cNvPicPr>
          <p:nvPr/>
        </p:nvPicPr>
        <p:blipFill>
          <a:blip r:embed="rId3"/>
          <a:stretch>
            <a:fillRect/>
          </a:stretch>
        </p:blipFill>
        <p:spPr>
          <a:xfrm>
            <a:off x="2251914" y="775991"/>
            <a:ext cx="7029358" cy="4219871"/>
          </a:xfrm>
          <a:prstGeom prst="rect">
            <a:avLst/>
          </a:prstGeom>
        </p:spPr>
      </p:pic>
      <p:sp>
        <p:nvSpPr>
          <p:cNvPr id="2" name="Organigramme : Connecteur 1">
            <a:extLst>
              <a:ext uri="{FF2B5EF4-FFF2-40B4-BE49-F238E27FC236}">
                <a16:creationId xmlns:a16="http://schemas.microsoft.com/office/drawing/2014/main" id="{AC460BCA-7CC3-C48F-C87C-DFFDDD736B6D}"/>
              </a:ext>
            </a:extLst>
          </p:cNvPr>
          <p:cNvSpPr/>
          <p:nvPr/>
        </p:nvSpPr>
        <p:spPr>
          <a:xfrm>
            <a:off x="11531150" y="6497904"/>
            <a:ext cx="553577" cy="277051"/>
          </a:xfrm>
          <a:prstGeom prst="flowChartConnector">
            <a:avLst/>
          </a:prstGeom>
          <a:solidFill>
            <a:schemeClr val="tx1"/>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200" b="1" dirty="0">
                <a:solidFill>
                  <a:schemeClr val="bg1"/>
                </a:solidFill>
              </a:rPr>
              <a:t>36</a:t>
            </a:r>
          </a:p>
        </p:txBody>
      </p:sp>
      <p:pic>
        <p:nvPicPr>
          <p:cNvPr id="2050" name="Picture 2">
            <a:extLst>
              <a:ext uri="{FF2B5EF4-FFF2-40B4-BE49-F238E27FC236}">
                <a16:creationId xmlns:a16="http://schemas.microsoft.com/office/drawing/2014/main" id="{33E77EDE-0DC8-8AE8-DE2B-51CDDE714FB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92690" y="5131747"/>
            <a:ext cx="6347806" cy="16432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746925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F10A82-9EBA-77EE-F7D7-EB9465351D44}"/>
            </a:ext>
          </a:extLst>
        </p:cNvPr>
        <p:cNvGrpSpPr/>
        <p:nvPr/>
      </p:nvGrpSpPr>
      <p:grpSpPr>
        <a:xfrm>
          <a:off x="0" y="0"/>
          <a:ext cx="0" cy="0"/>
          <a:chOff x="0" y="0"/>
          <a:chExt cx="0" cy="0"/>
        </a:xfrm>
      </p:grpSpPr>
      <p:sp>
        <p:nvSpPr>
          <p:cNvPr id="4" name="Titre 1">
            <a:extLst>
              <a:ext uri="{FF2B5EF4-FFF2-40B4-BE49-F238E27FC236}">
                <a16:creationId xmlns:a16="http://schemas.microsoft.com/office/drawing/2014/main" id="{0A851D44-7285-8D5C-AF20-7E3CF1717D34}"/>
              </a:ext>
            </a:extLst>
          </p:cNvPr>
          <p:cNvSpPr>
            <a:spLocks noGrp="1"/>
          </p:cNvSpPr>
          <p:nvPr>
            <p:ph type="title"/>
          </p:nvPr>
        </p:nvSpPr>
        <p:spPr>
          <a:xfrm>
            <a:off x="5021550" y="125124"/>
            <a:ext cx="2349067" cy="743094"/>
          </a:xfrm>
        </p:spPr>
        <p:txBody>
          <a:bodyPr>
            <a:normAutofit/>
          </a:bodyPr>
          <a:lstStyle/>
          <a:p>
            <a:r>
              <a:rPr lang="fr-FR" dirty="0"/>
              <a:t>Controller</a:t>
            </a:r>
          </a:p>
        </p:txBody>
      </p:sp>
      <p:pic>
        <p:nvPicPr>
          <p:cNvPr id="3" name="Image 2">
            <a:extLst>
              <a:ext uri="{FF2B5EF4-FFF2-40B4-BE49-F238E27FC236}">
                <a16:creationId xmlns:a16="http://schemas.microsoft.com/office/drawing/2014/main" id="{25B4CB08-4E4C-69EB-290A-AFEDFD99ED9D}"/>
              </a:ext>
            </a:extLst>
          </p:cNvPr>
          <p:cNvPicPr>
            <a:picLocks noChangeAspect="1"/>
          </p:cNvPicPr>
          <p:nvPr/>
        </p:nvPicPr>
        <p:blipFill>
          <a:blip r:embed="rId3"/>
          <a:stretch>
            <a:fillRect/>
          </a:stretch>
        </p:blipFill>
        <p:spPr>
          <a:xfrm>
            <a:off x="479952" y="1076204"/>
            <a:ext cx="8492175" cy="4705592"/>
          </a:xfrm>
          <a:prstGeom prst="rect">
            <a:avLst/>
          </a:prstGeom>
        </p:spPr>
      </p:pic>
      <p:sp>
        <p:nvSpPr>
          <p:cNvPr id="2" name="Organigramme : Connecteur 1">
            <a:extLst>
              <a:ext uri="{FF2B5EF4-FFF2-40B4-BE49-F238E27FC236}">
                <a16:creationId xmlns:a16="http://schemas.microsoft.com/office/drawing/2014/main" id="{935430A7-50F0-8B0A-5724-B11D23B8198A}"/>
              </a:ext>
            </a:extLst>
          </p:cNvPr>
          <p:cNvSpPr/>
          <p:nvPr/>
        </p:nvSpPr>
        <p:spPr>
          <a:xfrm>
            <a:off x="11531150" y="6497904"/>
            <a:ext cx="553577" cy="277051"/>
          </a:xfrm>
          <a:prstGeom prst="flowChartConnector">
            <a:avLst/>
          </a:prstGeom>
          <a:solidFill>
            <a:schemeClr val="tx1"/>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200" b="1" dirty="0">
                <a:solidFill>
                  <a:schemeClr val="bg1"/>
                </a:solidFill>
              </a:rPr>
              <a:t>37</a:t>
            </a:r>
          </a:p>
        </p:txBody>
      </p:sp>
    </p:spTree>
    <p:extLst>
      <p:ext uri="{BB962C8B-B14F-4D97-AF65-F5344CB8AC3E}">
        <p14:creationId xmlns:p14="http://schemas.microsoft.com/office/powerpoint/2010/main" val="410891732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A46BF2-35EB-5391-1145-326883CC3859}"/>
            </a:ext>
          </a:extLst>
        </p:cNvPr>
        <p:cNvGrpSpPr/>
        <p:nvPr/>
      </p:nvGrpSpPr>
      <p:grpSpPr>
        <a:xfrm>
          <a:off x="0" y="0"/>
          <a:ext cx="0" cy="0"/>
          <a:chOff x="0" y="0"/>
          <a:chExt cx="0" cy="0"/>
        </a:xfrm>
      </p:grpSpPr>
      <p:pic>
        <p:nvPicPr>
          <p:cNvPr id="3" name="Graphique 2" descr="Homme avec un remplissage uni">
            <a:extLst>
              <a:ext uri="{FF2B5EF4-FFF2-40B4-BE49-F238E27FC236}">
                <a16:creationId xmlns:a16="http://schemas.microsoft.com/office/drawing/2014/main" id="{DE259799-EA63-B4E7-9DFB-6B185098DDB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708404" y="1559052"/>
            <a:ext cx="914400" cy="914400"/>
          </a:xfrm>
          <a:prstGeom prst="rect">
            <a:avLst/>
          </a:prstGeom>
        </p:spPr>
      </p:pic>
      <p:sp>
        <p:nvSpPr>
          <p:cNvPr id="4" name="Rectangle 3">
            <a:extLst>
              <a:ext uri="{FF2B5EF4-FFF2-40B4-BE49-F238E27FC236}">
                <a16:creationId xmlns:a16="http://schemas.microsoft.com/office/drawing/2014/main" id="{07011F9A-B7C2-CF0D-BE14-03D51CC9E61C}"/>
              </a:ext>
            </a:extLst>
          </p:cNvPr>
          <p:cNvSpPr/>
          <p:nvPr/>
        </p:nvSpPr>
        <p:spPr>
          <a:xfrm>
            <a:off x="4263390" y="1600200"/>
            <a:ext cx="1645920" cy="83210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t>Contrôler</a:t>
            </a:r>
          </a:p>
          <a:p>
            <a:pPr algn="ctr"/>
            <a:r>
              <a:rPr lang="fr-FR" sz="1400" dirty="0"/>
              <a:t>Symfony</a:t>
            </a:r>
          </a:p>
        </p:txBody>
      </p:sp>
      <p:sp>
        <p:nvSpPr>
          <p:cNvPr id="5" name="Rectangle 4">
            <a:extLst>
              <a:ext uri="{FF2B5EF4-FFF2-40B4-BE49-F238E27FC236}">
                <a16:creationId xmlns:a16="http://schemas.microsoft.com/office/drawing/2014/main" id="{3B08686E-EF00-713A-D2F0-443C12256574}"/>
              </a:ext>
            </a:extLst>
          </p:cNvPr>
          <p:cNvSpPr/>
          <p:nvPr/>
        </p:nvSpPr>
        <p:spPr>
          <a:xfrm>
            <a:off x="7609522" y="1562054"/>
            <a:ext cx="1645920" cy="83210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t>Modèle</a:t>
            </a:r>
          </a:p>
          <a:p>
            <a:pPr algn="ctr"/>
            <a:r>
              <a:rPr lang="fr-FR" sz="1400" dirty="0"/>
              <a:t>Doctrine ORM</a:t>
            </a:r>
          </a:p>
        </p:txBody>
      </p:sp>
      <p:sp>
        <p:nvSpPr>
          <p:cNvPr id="6" name="Rectangle 5">
            <a:extLst>
              <a:ext uri="{FF2B5EF4-FFF2-40B4-BE49-F238E27FC236}">
                <a16:creationId xmlns:a16="http://schemas.microsoft.com/office/drawing/2014/main" id="{62727205-BE46-1386-2335-39012FC2B98D}"/>
              </a:ext>
            </a:extLst>
          </p:cNvPr>
          <p:cNvSpPr/>
          <p:nvPr/>
        </p:nvSpPr>
        <p:spPr>
          <a:xfrm>
            <a:off x="4263390" y="3193923"/>
            <a:ext cx="1645920" cy="83210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t>Vue</a:t>
            </a:r>
          </a:p>
          <a:p>
            <a:pPr algn="ctr"/>
            <a:r>
              <a:rPr lang="fr-FR" sz="1400" dirty="0"/>
              <a:t>Twig</a:t>
            </a:r>
          </a:p>
        </p:txBody>
      </p:sp>
      <p:pic>
        <p:nvPicPr>
          <p:cNvPr id="8" name="Graphique 7" descr="Base de données avec un remplissage uni">
            <a:extLst>
              <a:ext uri="{FF2B5EF4-FFF2-40B4-BE49-F238E27FC236}">
                <a16:creationId xmlns:a16="http://schemas.microsoft.com/office/drawing/2014/main" id="{2515555C-2616-6458-77CC-31C888EE62A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862887" y="3081337"/>
            <a:ext cx="1057275" cy="1057275"/>
          </a:xfrm>
          <a:prstGeom prst="rect">
            <a:avLst/>
          </a:prstGeom>
        </p:spPr>
      </p:pic>
      <p:cxnSp>
        <p:nvCxnSpPr>
          <p:cNvPr id="10" name="Connecteur droit avec flèche 9">
            <a:extLst>
              <a:ext uri="{FF2B5EF4-FFF2-40B4-BE49-F238E27FC236}">
                <a16:creationId xmlns:a16="http://schemas.microsoft.com/office/drawing/2014/main" id="{691CA2C4-BE9E-C61E-C6BA-C1D13DC065AC}"/>
              </a:ext>
            </a:extLst>
          </p:cNvPr>
          <p:cNvCxnSpPr/>
          <p:nvPr/>
        </p:nvCxnSpPr>
        <p:spPr>
          <a:xfrm>
            <a:off x="2767584" y="1749552"/>
            <a:ext cx="140436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96B83F3B-1C84-AE94-ABCA-7EB1D584BB37}"/>
              </a:ext>
            </a:extLst>
          </p:cNvPr>
          <p:cNvSpPr txBox="1"/>
          <p:nvPr/>
        </p:nvSpPr>
        <p:spPr>
          <a:xfrm>
            <a:off x="1241679" y="2443330"/>
            <a:ext cx="1847850" cy="369332"/>
          </a:xfrm>
          <a:prstGeom prst="rect">
            <a:avLst/>
          </a:prstGeom>
          <a:noFill/>
        </p:spPr>
        <p:txBody>
          <a:bodyPr wrap="square">
            <a:spAutoFit/>
          </a:bodyPr>
          <a:lstStyle/>
          <a:p>
            <a:pPr algn="ctr"/>
            <a:r>
              <a:rPr lang="fr-FR" sz="1800" dirty="0"/>
              <a:t>Utilisateur</a:t>
            </a:r>
          </a:p>
        </p:txBody>
      </p:sp>
      <p:cxnSp>
        <p:nvCxnSpPr>
          <p:cNvPr id="13" name="Connecteur droit avec flèche 12">
            <a:extLst>
              <a:ext uri="{FF2B5EF4-FFF2-40B4-BE49-F238E27FC236}">
                <a16:creationId xmlns:a16="http://schemas.microsoft.com/office/drawing/2014/main" id="{3B7CB613-57B6-7C53-6CBE-20BD7F8C2B00}"/>
              </a:ext>
            </a:extLst>
          </p:cNvPr>
          <p:cNvCxnSpPr/>
          <p:nvPr/>
        </p:nvCxnSpPr>
        <p:spPr>
          <a:xfrm>
            <a:off x="6001893" y="1749552"/>
            <a:ext cx="140436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Connecteur droit avec flèche 14">
            <a:extLst>
              <a:ext uri="{FF2B5EF4-FFF2-40B4-BE49-F238E27FC236}">
                <a16:creationId xmlns:a16="http://schemas.microsoft.com/office/drawing/2014/main" id="{234E9B91-13FD-1354-5779-A5829DCD7527}"/>
              </a:ext>
            </a:extLst>
          </p:cNvPr>
          <p:cNvCxnSpPr/>
          <p:nvPr/>
        </p:nvCxnSpPr>
        <p:spPr>
          <a:xfrm flipH="1">
            <a:off x="2758059" y="2286000"/>
            <a:ext cx="140436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Connecteur droit avec flèche 15">
            <a:extLst>
              <a:ext uri="{FF2B5EF4-FFF2-40B4-BE49-F238E27FC236}">
                <a16:creationId xmlns:a16="http://schemas.microsoft.com/office/drawing/2014/main" id="{D8F99015-F329-FB5A-E853-8C217AA472DB}"/>
              </a:ext>
            </a:extLst>
          </p:cNvPr>
          <p:cNvCxnSpPr/>
          <p:nvPr/>
        </p:nvCxnSpPr>
        <p:spPr>
          <a:xfrm flipH="1">
            <a:off x="5990844" y="2295525"/>
            <a:ext cx="140436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ZoneTexte 16">
            <a:extLst>
              <a:ext uri="{FF2B5EF4-FFF2-40B4-BE49-F238E27FC236}">
                <a16:creationId xmlns:a16="http://schemas.microsoft.com/office/drawing/2014/main" id="{44FDE4B5-70B6-5FA9-A04E-86EFFD6551F1}"/>
              </a:ext>
            </a:extLst>
          </p:cNvPr>
          <p:cNvSpPr txBox="1"/>
          <p:nvPr/>
        </p:nvSpPr>
        <p:spPr>
          <a:xfrm>
            <a:off x="2514219" y="1557261"/>
            <a:ext cx="1847850" cy="246221"/>
          </a:xfrm>
          <a:prstGeom prst="rect">
            <a:avLst/>
          </a:prstGeom>
          <a:noFill/>
        </p:spPr>
        <p:txBody>
          <a:bodyPr wrap="square">
            <a:spAutoFit/>
          </a:bodyPr>
          <a:lstStyle/>
          <a:p>
            <a:pPr algn="ctr"/>
            <a:r>
              <a:rPr lang="fr-FR" sz="1000" dirty="0"/>
              <a:t>Requête HTTP</a:t>
            </a:r>
            <a:endParaRPr lang="fr-FR" sz="1100" dirty="0"/>
          </a:p>
        </p:txBody>
      </p:sp>
      <p:sp>
        <p:nvSpPr>
          <p:cNvPr id="18" name="ZoneTexte 17">
            <a:extLst>
              <a:ext uri="{FF2B5EF4-FFF2-40B4-BE49-F238E27FC236}">
                <a16:creationId xmlns:a16="http://schemas.microsoft.com/office/drawing/2014/main" id="{10F18A8F-7FDF-9CCC-5FDF-1967F68E0430}"/>
              </a:ext>
            </a:extLst>
          </p:cNvPr>
          <p:cNvSpPr txBox="1"/>
          <p:nvPr/>
        </p:nvSpPr>
        <p:spPr>
          <a:xfrm>
            <a:off x="2524125" y="2050531"/>
            <a:ext cx="1847850" cy="246221"/>
          </a:xfrm>
          <a:prstGeom prst="rect">
            <a:avLst/>
          </a:prstGeom>
          <a:noFill/>
        </p:spPr>
        <p:txBody>
          <a:bodyPr wrap="square">
            <a:spAutoFit/>
          </a:bodyPr>
          <a:lstStyle/>
          <a:p>
            <a:pPr algn="ctr"/>
            <a:r>
              <a:rPr lang="fr-FR" sz="1000" dirty="0"/>
              <a:t>Réponse HTTP</a:t>
            </a:r>
            <a:endParaRPr lang="fr-FR" sz="1100" dirty="0"/>
          </a:p>
        </p:txBody>
      </p:sp>
      <p:cxnSp>
        <p:nvCxnSpPr>
          <p:cNvPr id="20" name="Connecteur droit avec flèche 19">
            <a:extLst>
              <a:ext uri="{FF2B5EF4-FFF2-40B4-BE49-F238E27FC236}">
                <a16:creationId xmlns:a16="http://schemas.microsoft.com/office/drawing/2014/main" id="{467C1279-A331-FFA7-E938-A55C2B862B18}"/>
              </a:ext>
            </a:extLst>
          </p:cNvPr>
          <p:cNvCxnSpPr/>
          <p:nvPr/>
        </p:nvCxnSpPr>
        <p:spPr>
          <a:xfrm>
            <a:off x="5505450" y="2492050"/>
            <a:ext cx="0" cy="6412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Connecteur droit avec flèche 20">
            <a:extLst>
              <a:ext uri="{FF2B5EF4-FFF2-40B4-BE49-F238E27FC236}">
                <a16:creationId xmlns:a16="http://schemas.microsoft.com/office/drawing/2014/main" id="{78A35C8D-1687-1B8A-5CB7-81BA77C69C19}"/>
              </a:ext>
            </a:extLst>
          </p:cNvPr>
          <p:cNvCxnSpPr/>
          <p:nvPr/>
        </p:nvCxnSpPr>
        <p:spPr>
          <a:xfrm>
            <a:off x="8753475" y="2492050"/>
            <a:ext cx="0" cy="6412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ZoneTexte 21">
            <a:extLst>
              <a:ext uri="{FF2B5EF4-FFF2-40B4-BE49-F238E27FC236}">
                <a16:creationId xmlns:a16="http://schemas.microsoft.com/office/drawing/2014/main" id="{9B30B29D-EABD-0FB6-E067-46A5AA1A4608}"/>
              </a:ext>
            </a:extLst>
          </p:cNvPr>
          <p:cNvSpPr txBox="1"/>
          <p:nvPr/>
        </p:nvSpPr>
        <p:spPr>
          <a:xfrm>
            <a:off x="7539990" y="3977330"/>
            <a:ext cx="1847850" cy="369332"/>
          </a:xfrm>
          <a:prstGeom prst="rect">
            <a:avLst/>
          </a:prstGeom>
          <a:noFill/>
        </p:spPr>
        <p:txBody>
          <a:bodyPr wrap="square">
            <a:spAutoFit/>
          </a:bodyPr>
          <a:lstStyle/>
          <a:p>
            <a:pPr algn="ctr"/>
            <a:r>
              <a:rPr lang="fr-FR" sz="1800" dirty="0"/>
              <a:t>MariaDb(SQL)</a:t>
            </a:r>
          </a:p>
        </p:txBody>
      </p:sp>
      <p:cxnSp>
        <p:nvCxnSpPr>
          <p:cNvPr id="24" name="Connecteur droit avec flèche 23">
            <a:extLst>
              <a:ext uri="{FF2B5EF4-FFF2-40B4-BE49-F238E27FC236}">
                <a16:creationId xmlns:a16="http://schemas.microsoft.com/office/drawing/2014/main" id="{3DA776ED-FBBD-95FA-6F51-BFE2F217C671}"/>
              </a:ext>
            </a:extLst>
          </p:cNvPr>
          <p:cNvCxnSpPr>
            <a:cxnSpLocks/>
          </p:cNvCxnSpPr>
          <p:nvPr/>
        </p:nvCxnSpPr>
        <p:spPr>
          <a:xfrm flipV="1">
            <a:off x="4648200" y="2473452"/>
            <a:ext cx="0" cy="6264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Connecteur droit avec flèche 24">
            <a:extLst>
              <a:ext uri="{FF2B5EF4-FFF2-40B4-BE49-F238E27FC236}">
                <a16:creationId xmlns:a16="http://schemas.microsoft.com/office/drawing/2014/main" id="{2B15F10D-F39B-B22C-2C4D-2874043A0C93}"/>
              </a:ext>
            </a:extLst>
          </p:cNvPr>
          <p:cNvCxnSpPr/>
          <p:nvPr/>
        </p:nvCxnSpPr>
        <p:spPr>
          <a:xfrm flipV="1">
            <a:off x="8039100" y="2492050"/>
            <a:ext cx="0" cy="6078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ZoneTexte 25">
            <a:extLst>
              <a:ext uri="{FF2B5EF4-FFF2-40B4-BE49-F238E27FC236}">
                <a16:creationId xmlns:a16="http://schemas.microsoft.com/office/drawing/2014/main" id="{44B638A7-A70B-22C6-9879-74E3A7C92D96}"/>
              </a:ext>
            </a:extLst>
          </p:cNvPr>
          <p:cNvSpPr txBox="1"/>
          <p:nvPr/>
        </p:nvSpPr>
        <p:spPr>
          <a:xfrm>
            <a:off x="5143500" y="2602208"/>
            <a:ext cx="723899" cy="246221"/>
          </a:xfrm>
          <a:prstGeom prst="rect">
            <a:avLst/>
          </a:prstGeom>
          <a:noFill/>
        </p:spPr>
        <p:txBody>
          <a:bodyPr wrap="square">
            <a:spAutoFit/>
          </a:bodyPr>
          <a:lstStyle/>
          <a:p>
            <a:pPr algn="ctr"/>
            <a:r>
              <a:rPr lang="fr-FR" sz="1000" dirty="0"/>
              <a:t>lance</a:t>
            </a:r>
            <a:endParaRPr lang="fr-FR" sz="1400" dirty="0"/>
          </a:p>
        </p:txBody>
      </p:sp>
      <p:sp>
        <p:nvSpPr>
          <p:cNvPr id="27" name="ZoneTexte 26">
            <a:extLst>
              <a:ext uri="{FF2B5EF4-FFF2-40B4-BE49-F238E27FC236}">
                <a16:creationId xmlns:a16="http://schemas.microsoft.com/office/drawing/2014/main" id="{CF390446-8A67-A227-8A25-B8260F76A4D6}"/>
              </a:ext>
            </a:extLst>
          </p:cNvPr>
          <p:cNvSpPr txBox="1"/>
          <p:nvPr/>
        </p:nvSpPr>
        <p:spPr>
          <a:xfrm>
            <a:off x="4286250" y="2604729"/>
            <a:ext cx="723899" cy="246221"/>
          </a:xfrm>
          <a:prstGeom prst="rect">
            <a:avLst/>
          </a:prstGeom>
          <a:noFill/>
        </p:spPr>
        <p:txBody>
          <a:bodyPr wrap="square">
            <a:spAutoFit/>
          </a:bodyPr>
          <a:lstStyle/>
          <a:p>
            <a:pPr algn="ctr"/>
            <a:r>
              <a:rPr lang="fr-FR" sz="1000" dirty="0"/>
              <a:t>HTML</a:t>
            </a:r>
            <a:endParaRPr lang="fr-FR" sz="1400" dirty="0"/>
          </a:p>
        </p:txBody>
      </p:sp>
      <p:sp>
        <p:nvSpPr>
          <p:cNvPr id="29" name="ZoneTexte 28">
            <a:extLst>
              <a:ext uri="{FF2B5EF4-FFF2-40B4-BE49-F238E27FC236}">
                <a16:creationId xmlns:a16="http://schemas.microsoft.com/office/drawing/2014/main" id="{292F208B-F023-C7A2-C64C-0A2F9E8D412A}"/>
              </a:ext>
            </a:extLst>
          </p:cNvPr>
          <p:cNvSpPr txBox="1"/>
          <p:nvPr/>
        </p:nvSpPr>
        <p:spPr>
          <a:xfrm>
            <a:off x="8391525" y="2602208"/>
            <a:ext cx="723899" cy="246221"/>
          </a:xfrm>
          <a:prstGeom prst="rect">
            <a:avLst/>
          </a:prstGeom>
          <a:noFill/>
        </p:spPr>
        <p:txBody>
          <a:bodyPr wrap="square">
            <a:spAutoFit/>
          </a:bodyPr>
          <a:lstStyle/>
          <a:p>
            <a:pPr algn="ctr"/>
            <a:r>
              <a:rPr lang="fr-FR" sz="1000" dirty="0"/>
              <a:t>SQL</a:t>
            </a:r>
            <a:endParaRPr lang="fr-FR" sz="1400" dirty="0"/>
          </a:p>
        </p:txBody>
      </p:sp>
      <p:sp>
        <p:nvSpPr>
          <p:cNvPr id="30" name="ZoneTexte 29">
            <a:extLst>
              <a:ext uri="{FF2B5EF4-FFF2-40B4-BE49-F238E27FC236}">
                <a16:creationId xmlns:a16="http://schemas.microsoft.com/office/drawing/2014/main" id="{1449B903-C8F5-5E8F-2B8A-EF56A6409044}"/>
              </a:ext>
            </a:extLst>
          </p:cNvPr>
          <p:cNvSpPr txBox="1"/>
          <p:nvPr/>
        </p:nvSpPr>
        <p:spPr>
          <a:xfrm>
            <a:off x="7539991" y="2588644"/>
            <a:ext cx="1003936" cy="246221"/>
          </a:xfrm>
          <a:prstGeom prst="rect">
            <a:avLst/>
          </a:prstGeom>
          <a:noFill/>
        </p:spPr>
        <p:txBody>
          <a:bodyPr wrap="square">
            <a:spAutoFit/>
          </a:bodyPr>
          <a:lstStyle/>
          <a:p>
            <a:pPr algn="ctr"/>
            <a:r>
              <a:rPr lang="fr-FR" sz="1000" dirty="0"/>
              <a:t>Données</a:t>
            </a:r>
            <a:endParaRPr lang="fr-FR" sz="1400" dirty="0"/>
          </a:p>
        </p:txBody>
      </p:sp>
      <p:sp>
        <p:nvSpPr>
          <p:cNvPr id="31" name="ZoneTexte 30">
            <a:extLst>
              <a:ext uri="{FF2B5EF4-FFF2-40B4-BE49-F238E27FC236}">
                <a16:creationId xmlns:a16="http://schemas.microsoft.com/office/drawing/2014/main" id="{048C0BF8-FC38-AC46-A12B-5B66843055E5}"/>
              </a:ext>
            </a:extLst>
          </p:cNvPr>
          <p:cNvSpPr txBox="1"/>
          <p:nvPr/>
        </p:nvSpPr>
        <p:spPr>
          <a:xfrm>
            <a:off x="6178868" y="1496651"/>
            <a:ext cx="1091563" cy="261610"/>
          </a:xfrm>
          <a:prstGeom prst="rect">
            <a:avLst/>
          </a:prstGeom>
          <a:noFill/>
        </p:spPr>
        <p:txBody>
          <a:bodyPr wrap="square">
            <a:spAutoFit/>
          </a:bodyPr>
          <a:lstStyle/>
          <a:p>
            <a:pPr algn="ctr"/>
            <a:r>
              <a:rPr lang="fr-FR" sz="1050" dirty="0"/>
              <a:t>demande</a:t>
            </a:r>
            <a:endParaRPr lang="fr-FR" sz="1400" dirty="0"/>
          </a:p>
        </p:txBody>
      </p:sp>
      <p:sp>
        <p:nvSpPr>
          <p:cNvPr id="32" name="ZoneTexte 31">
            <a:extLst>
              <a:ext uri="{FF2B5EF4-FFF2-40B4-BE49-F238E27FC236}">
                <a16:creationId xmlns:a16="http://schemas.microsoft.com/office/drawing/2014/main" id="{C36FC364-92FC-8D55-4709-0CCD25E36B1E}"/>
              </a:ext>
            </a:extLst>
          </p:cNvPr>
          <p:cNvSpPr txBox="1"/>
          <p:nvPr/>
        </p:nvSpPr>
        <p:spPr>
          <a:xfrm>
            <a:off x="6248401" y="2050531"/>
            <a:ext cx="887728" cy="246221"/>
          </a:xfrm>
          <a:prstGeom prst="rect">
            <a:avLst/>
          </a:prstGeom>
          <a:noFill/>
        </p:spPr>
        <p:txBody>
          <a:bodyPr wrap="square">
            <a:spAutoFit/>
          </a:bodyPr>
          <a:lstStyle/>
          <a:p>
            <a:pPr algn="ctr"/>
            <a:r>
              <a:rPr lang="fr-FR" sz="1000" dirty="0"/>
              <a:t>répond</a:t>
            </a:r>
            <a:endParaRPr lang="fr-FR" sz="1400" dirty="0"/>
          </a:p>
        </p:txBody>
      </p:sp>
      <p:sp>
        <p:nvSpPr>
          <p:cNvPr id="33" name="Rectangle 32">
            <a:extLst>
              <a:ext uri="{FF2B5EF4-FFF2-40B4-BE49-F238E27FC236}">
                <a16:creationId xmlns:a16="http://schemas.microsoft.com/office/drawing/2014/main" id="{5B9C7D7A-AACA-5F79-743E-D95290BB9FAE}"/>
              </a:ext>
            </a:extLst>
          </p:cNvPr>
          <p:cNvSpPr/>
          <p:nvPr/>
        </p:nvSpPr>
        <p:spPr>
          <a:xfrm>
            <a:off x="2371725" y="3193924"/>
            <a:ext cx="717804" cy="85141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600" dirty="0"/>
              <a:t>HTML</a:t>
            </a:r>
            <a:endParaRPr lang="fr-FR" dirty="0"/>
          </a:p>
        </p:txBody>
      </p:sp>
      <p:cxnSp>
        <p:nvCxnSpPr>
          <p:cNvPr id="35" name="Connecteur droit avec flèche 34">
            <a:extLst>
              <a:ext uri="{FF2B5EF4-FFF2-40B4-BE49-F238E27FC236}">
                <a16:creationId xmlns:a16="http://schemas.microsoft.com/office/drawing/2014/main" id="{984E82DD-8C9D-5C98-FD0C-42B63FF4AEB8}"/>
              </a:ext>
            </a:extLst>
          </p:cNvPr>
          <p:cNvCxnSpPr/>
          <p:nvPr/>
        </p:nvCxnSpPr>
        <p:spPr>
          <a:xfrm>
            <a:off x="3089529" y="3193923"/>
            <a:ext cx="117386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Connecteur droit avec flèche 36">
            <a:extLst>
              <a:ext uri="{FF2B5EF4-FFF2-40B4-BE49-F238E27FC236}">
                <a16:creationId xmlns:a16="http://schemas.microsoft.com/office/drawing/2014/main" id="{E45BF731-8EF2-5F95-5E86-F8757A5E7BD7}"/>
              </a:ext>
            </a:extLst>
          </p:cNvPr>
          <p:cNvCxnSpPr/>
          <p:nvPr/>
        </p:nvCxnSpPr>
        <p:spPr>
          <a:xfrm flipH="1">
            <a:off x="3089529" y="4026027"/>
            <a:ext cx="117386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ZoneTexte 37">
            <a:extLst>
              <a:ext uri="{FF2B5EF4-FFF2-40B4-BE49-F238E27FC236}">
                <a16:creationId xmlns:a16="http://schemas.microsoft.com/office/drawing/2014/main" id="{246D2FAB-6530-7827-C755-4783701062FD}"/>
              </a:ext>
            </a:extLst>
          </p:cNvPr>
          <p:cNvSpPr txBox="1"/>
          <p:nvPr/>
        </p:nvSpPr>
        <p:spPr>
          <a:xfrm>
            <a:off x="3205165" y="2946046"/>
            <a:ext cx="723899" cy="246221"/>
          </a:xfrm>
          <a:prstGeom prst="rect">
            <a:avLst/>
          </a:prstGeom>
          <a:noFill/>
        </p:spPr>
        <p:txBody>
          <a:bodyPr wrap="square">
            <a:spAutoFit/>
          </a:bodyPr>
          <a:lstStyle/>
          <a:p>
            <a:pPr algn="ctr"/>
            <a:r>
              <a:rPr lang="fr-FR" sz="1000" dirty="0"/>
              <a:t>HTML</a:t>
            </a:r>
            <a:endParaRPr lang="fr-FR" sz="1400" dirty="0"/>
          </a:p>
        </p:txBody>
      </p:sp>
      <p:sp>
        <p:nvSpPr>
          <p:cNvPr id="39" name="ZoneTexte 38">
            <a:extLst>
              <a:ext uri="{FF2B5EF4-FFF2-40B4-BE49-F238E27FC236}">
                <a16:creationId xmlns:a16="http://schemas.microsoft.com/office/drawing/2014/main" id="{F4F08528-D52F-B12C-C408-3265E74CC2E8}"/>
              </a:ext>
            </a:extLst>
          </p:cNvPr>
          <p:cNvSpPr txBox="1"/>
          <p:nvPr/>
        </p:nvSpPr>
        <p:spPr>
          <a:xfrm>
            <a:off x="3180589" y="3786724"/>
            <a:ext cx="829436" cy="246221"/>
          </a:xfrm>
          <a:prstGeom prst="rect">
            <a:avLst/>
          </a:prstGeom>
          <a:noFill/>
        </p:spPr>
        <p:txBody>
          <a:bodyPr wrap="square">
            <a:spAutoFit/>
          </a:bodyPr>
          <a:lstStyle/>
          <a:p>
            <a:pPr algn="ctr"/>
            <a:r>
              <a:rPr lang="fr-FR" sz="1000" dirty="0"/>
              <a:t>génère</a:t>
            </a:r>
            <a:endParaRPr lang="fr-FR" sz="1400" dirty="0"/>
          </a:p>
        </p:txBody>
      </p:sp>
      <p:sp>
        <p:nvSpPr>
          <p:cNvPr id="40" name="Organigramme : Connecteur 39">
            <a:extLst>
              <a:ext uri="{FF2B5EF4-FFF2-40B4-BE49-F238E27FC236}">
                <a16:creationId xmlns:a16="http://schemas.microsoft.com/office/drawing/2014/main" id="{0182EDC2-698F-74B7-AC0D-F12B0ECDC11B}"/>
              </a:ext>
            </a:extLst>
          </p:cNvPr>
          <p:cNvSpPr/>
          <p:nvPr/>
        </p:nvSpPr>
        <p:spPr>
          <a:xfrm>
            <a:off x="11531150" y="6497904"/>
            <a:ext cx="553577" cy="277051"/>
          </a:xfrm>
          <a:prstGeom prst="flowChartConnector">
            <a:avLst/>
          </a:prstGeom>
          <a:solidFill>
            <a:schemeClr val="tx1"/>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200" b="1" dirty="0">
                <a:solidFill>
                  <a:schemeClr val="bg1"/>
                </a:solidFill>
              </a:rPr>
              <a:t>38</a:t>
            </a:r>
          </a:p>
        </p:txBody>
      </p:sp>
      <p:sp>
        <p:nvSpPr>
          <p:cNvPr id="41" name="Title 1">
            <a:extLst>
              <a:ext uri="{FF2B5EF4-FFF2-40B4-BE49-F238E27FC236}">
                <a16:creationId xmlns:a16="http://schemas.microsoft.com/office/drawing/2014/main" id="{F81399E5-30FF-988A-D77B-560CEBE89D8D}"/>
              </a:ext>
            </a:extLst>
          </p:cNvPr>
          <p:cNvSpPr txBox="1">
            <a:spLocks/>
          </p:cNvSpPr>
          <p:nvPr/>
        </p:nvSpPr>
        <p:spPr>
          <a:xfrm>
            <a:off x="3849251" y="96460"/>
            <a:ext cx="5161398" cy="937148"/>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FR" sz="2800" dirty="0"/>
              <a:t>Comment ça marche</a:t>
            </a:r>
          </a:p>
        </p:txBody>
      </p:sp>
    </p:spTree>
    <p:extLst>
      <p:ext uri="{BB962C8B-B14F-4D97-AF65-F5344CB8AC3E}">
        <p14:creationId xmlns:p14="http://schemas.microsoft.com/office/powerpoint/2010/main" val="16342383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78F7F33-09E7-8B25-2A5F-9EE9D2F4ABEA}"/>
              </a:ext>
            </a:extLst>
          </p:cNvPr>
          <p:cNvSpPr>
            <a:spLocks noGrp="1"/>
          </p:cNvSpPr>
          <p:nvPr>
            <p:ph type="title"/>
          </p:nvPr>
        </p:nvSpPr>
        <p:spPr>
          <a:xfrm>
            <a:off x="1640156" y="415061"/>
            <a:ext cx="8911687" cy="1280890"/>
          </a:xfrm>
        </p:spPr>
        <p:txBody>
          <a:bodyPr>
            <a:normAutofit/>
          </a:bodyPr>
          <a:lstStyle/>
          <a:p>
            <a:pPr algn="ctr">
              <a:lnSpc>
                <a:spcPct val="100000"/>
              </a:lnSpc>
            </a:pPr>
            <a:r>
              <a:rPr lang="fr-FR" sz="5400" dirty="0"/>
              <a:t>Sujet du projet</a:t>
            </a:r>
          </a:p>
        </p:txBody>
      </p:sp>
      <p:sp>
        <p:nvSpPr>
          <p:cNvPr id="3" name="Espace réservé du contenu 2">
            <a:extLst>
              <a:ext uri="{FF2B5EF4-FFF2-40B4-BE49-F238E27FC236}">
                <a16:creationId xmlns:a16="http://schemas.microsoft.com/office/drawing/2014/main" id="{71130808-5A94-3D6F-90AB-C2D61CDD860A}"/>
              </a:ext>
            </a:extLst>
          </p:cNvPr>
          <p:cNvSpPr>
            <a:spLocks noGrp="1"/>
          </p:cNvSpPr>
          <p:nvPr>
            <p:ph idx="1"/>
          </p:nvPr>
        </p:nvSpPr>
        <p:spPr>
          <a:xfrm>
            <a:off x="2677097" y="4717121"/>
            <a:ext cx="7310609" cy="1515280"/>
          </a:xfrm>
        </p:spPr>
        <p:txBody>
          <a:bodyPr>
            <a:normAutofit fontScale="62500" lnSpcReduction="20000"/>
          </a:bodyPr>
          <a:lstStyle/>
          <a:p>
            <a:pPr marL="0" indent="0" algn="ctr">
              <a:buNone/>
            </a:pPr>
            <a:r>
              <a:rPr lang="fr-FR" sz="3200" dirty="0"/>
              <a:t>C’est un site de partage de recette dédié aux personnes qui sont intéressés par le régime cétogène (KETO), permettant aux utilisateurs de partager, découvrir, et échanger des recettes spécialement conçues pour la perte de poids et une alimentation saine.</a:t>
            </a:r>
          </a:p>
        </p:txBody>
      </p:sp>
      <p:pic>
        <p:nvPicPr>
          <p:cNvPr id="5" name="Image 4">
            <a:extLst>
              <a:ext uri="{FF2B5EF4-FFF2-40B4-BE49-F238E27FC236}">
                <a16:creationId xmlns:a16="http://schemas.microsoft.com/office/drawing/2014/main" id="{E6646D82-FADB-3971-E0D2-FEBE4E350577}"/>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7730252" y="1771596"/>
            <a:ext cx="3451555" cy="2588666"/>
          </a:xfrm>
          <a:prstGeom prst="rect">
            <a:avLst/>
          </a:prstGeom>
        </p:spPr>
      </p:pic>
      <p:pic>
        <p:nvPicPr>
          <p:cNvPr id="10" name="Image 9">
            <a:extLst>
              <a:ext uri="{FF2B5EF4-FFF2-40B4-BE49-F238E27FC236}">
                <a16:creationId xmlns:a16="http://schemas.microsoft.com/office/drawing/2014/main" id="{CA822A19-5D26-4913-4124-468F6842F8F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90415" y="1695951"/>
            <a:ext cx="3348836" cy="2739957"/>
          </a:xfrm>
          <a:prstGeom prst="rect">
            <a:avLst/>
          </a:prstGeom>
        </p:spPr>
      </p:pic>
      <p:sp>
        <p:nvSpPr>
          <p:cNvPr id="4" name="Organigramme : Connecteur 3">
            <a:extLst>
              <a:ext uri="{FF2B5EF4-FFF2-40B4-BE49-F238E27FC236}">
                <a16:creationId xmlns:a16="http://schemas.microsoft.com/office/drawing/2014/main" id="{C26BDD9D-97FE-2A27-D6B8-92420DCCA172}"/>
              </a:ext>
            </a:extLst>
          </p:cNvPr>
          <p:cNvSpPr/>
          <p:nvPr/>
        </p:nvSpPr>
        <p:spPr>
          <a:xfrm>
            <a:off x="11814395" y="6555035"/>
            <a:ext cx="270331" cy="219919"/>
          </a:xfrm>
          <a:prstGeom prst="flowChartConnector">
            <a:avLst/>
          </a:prstGeom>
          <a:solidFill>
            <a:schemeClr val="tx1"/>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200" b="1" dirty="0">
                <a:solidFill>
                  <a:schemeClr val="bg1"/>
                </a:solidFill>
              </a:rPr>
              <a:t>4</a:t>
            </a:r>
          </a:p>
        </p:txBody>
      </p:sp>
    </p:spTree>
    <p:extLst>
      <p:ext uri="{BB962C8B-B14F-4D97-AF65-F5344CB8AC3E}">
        <p14:creationId xmlns:p14="http://schemas.microsoft.com/office/powerpoint/2010/main" val="4025025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1+#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par>
                                <p:cTn id="13" presetID="2" presetClass="entr" presetSubtype="1" fill="hold" grpId="0" nodeType="withEffect">
                                  <p:stCondLst>
                                    <p:cond delay="0"/>
                                  </p:stCondLst>
                                  <p:childTnLst>
                                    <p:set>
                                      <p:cBhvr>
                                        <p:cTn id="14" dur="1" fill="hold">
                                          <p:stCondLst>
                                            <p:cond delay="0"/>
                                          </p:stCondLst>
                                        </p:cTn>
                                        <p:tgtEl>
                                          <p:spTgt spid="2"/>
                                        </p:tgtEl>
                                        <p:attrNameLst>
                                          <p:attrName>style.visibility</p:attrName>
                                        </p:attrNameLst>
                                      </p:cBhvr>
                                      <p:to>
                                        <p:strVal val="visible"/>
                                      </p:to>
                                    </p:set>
                                    <p:anim calcmode="lin" valueType="num">
                                      <p:cBhvr additive="base">
                                        <p:cTn id="15" dur="500" fill="hold"/>
                                        <p:tgtEl>
                                          <p:spTgt spid="2"/>
                                        </p:tgtEl>
                                        <p:attrNameLst>
                                          <p:attrName>ppt_x</p:attrName>
                                        </p:attrNameLst>
                                      </p:cBhvr>
                                      <p:tavLst>
                                        <p:tav tm="0">
                                          <p:val>
                                            <p:strVal val="#ppt_x"/>
                                          </p:val>
                                        </p:tav>
                                        <p:tav tm="100000">
                                          <p:val>
                                            <p:strVal val="#ppt_x"/>
                                          </p:val>
                                        </p:tav>
                                      </p:tavLst>
                                    </p:anim>
                                    <p:anim calcmode="lin" valueType="num">
                                      <p:cBhvr additive="base">
                                        <p:cTn id="16" dur="500" fill="hold"/>
                                        <p:tgtEl>
                                          <p:spTgt spid="2"/>
                                        </p:tgtEl>
                                        <p:attrNameLst>
                                          <p:attrName>ppt_y</p:attrName>
                                        </p:attrNameLst>
                                      </p:cBhvr>
                                      <p:tavLst>
                                        <p:tav tm="0">
                                          <p:val>
                                            <p:strVal val="0-#ppt_h/2"/>
                                          </p:val>
                                        </p:tav>
                                        <p:tav tm="100000">
                                          <p:val>
                                            <p:strVal val="#ppt_y"/>
                                          </p:val>
                                        </p:tav>
                                      </p:tavLst>
                                    </p:anim>
                                  </p:childTnLst>
                                </p:cTn>
                              </p:par>
                            </p:childTnLst>
                          </p:cTn>
                        </p:par>
                        <p:par>
                          <p:cTn id="17" fill="hold">
                            <p:stCondLst>
                              <p:cond delay="500"/>
                            </p:stCondLst>
                            <p:childTnLst>
                              <p:par>
                                <p:cTn id="18" presetID="2" presetClass="entr" presetSubtype="4" fill="hold" grpId="0" nodeType="afterEffect">
                                  <p:stCondLst>
                                    <p:cond delay="0"/>
                                  </p:stCondLst>
                                  <p:childTnLst>
                                    <p:set>
                                      <p:cBhvr>
                                        <p:cTn id="19" dur="1" fill="hold">
                                          <p:stCondLst>
                                            <p:cond delay="0"/>
                                          </p:stCondLst>
                                        </p:cTn>
                                        <p:tgtEl>
                                          <p:spTgt spid="3">
                                            <p:txEl>
                                              <p:pRg st="0" end="0"/>
                                            </p:txEl>
                                          </p:spTgt>
                                        </p:tgtEl>
                                        <p:attrNameLst>
                                          <p:attrName>style.visibility</p:attrName>
                                        </p:attrNameLst>
                                      </p:cBhvr>
                                      <p:to>
                                        <p:strVal val="visible"/>
                                      </p:to>
                                    </p:set>
                                    <p:anim calcmode="lin" valueType="num">
                                      <p:cBhvr additive="base">
                                        <p:cTn id="20"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21"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079136-CE4E-C2FD-B391-FBE692B151F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92C50B2-488F-6B7A-03E1-C4F98DDA993E}"/>
              </a:ext>
            </a:extLst>
          </p:cNvPr>
          <p:cNvSpPr>
            <a:spLocks noGrp="1"/>
          </p:cNvSpPr>
          <p:nvPr>
            <p:ph type="title"/>
          </p:nvPr>
        </p:nvSpPr>
        <p:spPr>
          <a:xfrm>
            <a:off x="2518997" y="-12529"/>
            <a:ext cx="6679223" cy="1280890"/>
          </a:xfrm>
        </p:spPr>
        <p:txBody>
          <a:bodyPr>
            <a:normAutofit fontScale="90000"/>
          </a:bodyPr>
          <a:lstStyle/>
          <a:p>
            <a:pPr algn="ctr"/>
            <a:r>
              <a:rPr sz="4400" dirty="0"/>
              <a:t>REST</a:t>
            </a:r>
            <a:r>
              <a:rPr dirty="0"/>
              <a:t> </a:t>
            </a:r>
            <a:br>
              <a:rPr lang="fr-FR" dirty="0"/>
            </a:br>
            <a:r>
              <a:rPr lang="fr-FR" dirty="0"/>
              <a:t>(Representational State Transfer)</a:t>
            </a:r>
            <a:endParaRPr dirty="0"/>
          </a:p>
        </p:txBody>
      </p:sp>
      <p:pic>
        <p:nvPicPr>
          <p:cNvPr id="5" name="Image 4">
            <a:extLst>
              <a:ext uri="{FF2B5EF4-FFF2-40B4-BE49-F238E27FC236}">
                <a16:creationId xmlns:a16="http://schemas.microsoft.com/office/drawing/2014/main" id="{AA92106A-5C9E-4945-8684-C9BC64CA5B73}"/>
              </a:ext>
            </a:extLst>
          </p:cNvPr>
          <p:cNvPicPr>
            <a:picLocks noChangeAspect="1"/>
          </p:cNvPicPr>
          <p:nvPr/>
        </p:nvPicPr>
        <p:blipFill>
          <a:blip r:embed="rId3"/>
          <a:stretch>
            <a:fillRect/>
          </a:stretch>
        </p:blipFill>
        <p:spPr>
          <a:xfrm>
            <a:off x="327480" y="1661474"/>
            <a:ext cx="11679280" cy="4591691"/>
          </a:xfrm>
          <a:prstGeom prst="rect">
            <a:avLst/>
          </a:prstGeom>
        </p:spPr>
      </p:pic>
      <p:sp>
        <p:nvSpPr>
          <p:cNvPr id="3" name="Organigramme : Connecteur 2">
            <a:extLst>
              <a:ext uri="{FF2B5EF4-FFF2-40B4-BE49-F238E27FC236}">
                <a16:creationId xmlns:a16="http://schemas.microsoft.com/office/drawing/2014/main" id="{2C946678-69E3-6B41-4D5C-EE5B1AE6C962}"/>
              </a:ext>
            </a:extLst>
          </p:cNvPr>
          <p:cNvSpPr/>
          <p:nvPr/>
        </p:nvSpPr>
        <p:spPr>
          <a:xfrm>
            <a:off x="11531150" y="6497904"/>
            <a:ext cx="553577" cy="277051"/>
          </a:xfrm>
          <a:prstGeom prst="flowChartConnector">
            <a:avLst/>
          </a:prstGeom>
          <a:solidFill>
            <a:schemeClr val="tx1"/>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200" b="1" dirty="0">
                <a:solidFill>
                  <a:schemeClr val="bg1"/>
                </a:solidFill>
              </a:rPr>
              <a:t>39</a:t>
            </a:r>
          </a:p>
        </p:txBody>
      </p:sp>
    </p:spTree>
    <p:extLst>
      <p:ext uri="{BB962C8B-B14F-4D97-AF65-F5344CB8AC3E}">
        <p14:creationId xmlns:p14="http://schemas.microsoft.com/office/powerpoint/2010/main" val="417053716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256FEB68-5867-D2BB-346E-26C285E3E57F}"/>
              </a:ext>
            </a:extLst>
          </p:cNvPr>
          <p:cNvPicPr>
            <a:picLocks noChangeAspect="1"/>
          </p:cNvPicPr>
          <p:nvPr/>
        </p:nvPicPr>
        <p:blipFill>
          <a:blip r:embed="rId3"/>
          <a:stretch>
            <a:fillRect/>
          </a:stretch>
        </p:blipFill>
        <p:spPr>
          <a:xfrm>
            <a:off x="895089" y="2542308"/>
            <a:ext cx="10198624" cy="3054507"/>
          </a:xfrm>
          <a:prstGeom prst="rect">
            <a:avLst/>
          </a:prstGeom>
        </p:spPr>
      </p:pic>
      <p:sp>
        <p:nvSpPr>
          <p:cNvPr id="6" name="Title 1">
            <a:extLst>
              <a:ext uri="{FF2B5EF4-FFF2-40B4-BE49-F238E27FC236}">
                <a16:creationId xmlns:a16="http://schemas.microsoft.com/office/drawing/2014/main" id="{277322CD-C6C5-F02B-AB10-45A1EBE4107B}"/>
              </a:ext>
            </a:extLst>
          </p:cNvPr>
          <p:cNvSpPr txBox="1">
            <a:spLocks/>
          </p:cNvSpPr>
          <p:nvPr/>
        </p:nvSpPr>
        <p:spPr>
          <a:xfrm>
            <a:off x="1412345" y="424873"/>
            <a:ext cx="8808593" cy="1280890"/>
          </a:xfrm>
          <a:prstGeom prst="rect">
            <a:avLst/>
          </a:prstGeom>
        </p:spPr>
        <p:txBody>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fr-FR" sz="3200" dirty="0"/>
              <a:t>l’affichage d’un commentaire en </a:t>
            </a:r>
            <a:r>
              <a:rPr lang="fr-FR" sz="3200" dirty="0" err="1"/>
              <a:t>Angular</a:t>
            </a:r>
            <a:endParaRPr lang="fr-FR" sz="3200" dirty="0"/>
          </a:p>
        </p:txBody>
      </p:sp>
      <p:sp>
        <p:nvSpPr>
          <p:cNvPr id="2" name="Organigramme : Connecteur 1">
            <a:extLst>
              <a:ext uri="{FF2B5EF4-FFF2-40B4-BE49-F238E27FC236}">
                <a16:creationId xmlns:a16="http://schemas.microsoft.com/office/drawing/2014/main" id="{D9BB2C07-E828-A6D4-C321-A4DC268EE923}"/>
              </a:ext>
            </a:extLst>
          </p:cNvPr>
          <p:cNvSpPr/>
          <p:nvPr/>
        </p:nvSpPr>
        <p:spPr>
          <a:xfrm>
            <a:off x="11531150" y="6497904"/>
            <a:ext cx="553577" cy="277051"/>
          </a:xfrm>
          <a:prstGeom prst="flowChartConnector">
            <a:avLst/>
          </a:prstGeom>
          <a:solidFill>
            <a:schemeClr val="tx1"/>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200" b="1" dirty="0">
                <a:solidFill>
                  <a:schemeClr val="bg1"/>
                </a:solidFill>
              </a:rPr>
              <a:t>39</a:t>
            </a:r>
          </a:p>
        </p:txBody>
      </p:sp>
    </p:spTree>
    <p:extLst>
      <p:ext uri="{BB962C8B-B14F-4D97-AF65-F5344CB8AC3E}">
        <p14:creationId xmlns:p14="http://schemas.microsoft.com/office/powerpoint/2010/main" val="356877026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24A2BC35-B2BB-3D38-1229-F8DE0DBF0542}"/>
              </a:ext>
            </a:extLst>
          </p:cNvPr>
          <p:cNvPicPr>
            <a:picLocks noChangeAspect="1"/>
          </p:cNvPicPr>
          <p:nvPr/>
        </p:nvPicPr>
        <p:blipFill>
          <a:blip r:embed="rId3"/>
          <a:stretch>
            <a:fillRect/>
          </a:stretch>
        </p:blipFill>
        <p:spPr>
          <a:xfrm>
            <a:off x="1431635" y="1607127"/>
            <a:ext cx="10012219" cy="4692073"/>
          </a:xfrm>
          <a:prstGeom prst="rect">
            <a:avLst/>
          </a:prstGeom>
        </p:spPr>
      </p:pic>
      <p:sp>
        <p:nvSpPr>
          <p:cNvPr id="4" name="Title 1">
            <a:extLst>
              <a:ext uri="{FF2B5EF4-FFF2-40B4-BE49-F238E27FC236}">
                <a16:creationId xmlns:a16="http://schemas.microsoft.com/office/drawing/2014/main" id="{8ECE6DDB-4DB6-CC28-FF34-D00EE4E9B7F1}"/>
              </a:ext>
            </a:extLst>
          </p:cNvPr>
          <p:cNvSpPr txBox="1">
            <a:spLocks/>
          </p:cNvSpPr>
          <p:nvPr/>
        </p:nvSpPr>
        <p:spPr>
          <a:xfrm>
            <a:off x="1850698" y="391197"/>
            <a:ext cx="8808593" cy="767752"/>
          </a:xfrm>
          <a:prstGeom prst="rect">
            <a:avLst/>
          </a:prstGeom>
        </p:spPr>
        <p:txBody>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FR" sz="3200" dirty="0"/>
              <a:t>Code backend pour l'Edition d’une recette</a:t>
            </a:r>
          </a:p>
        </p:txBody>
      </p:sp>
      <p:sp>
        <p:nvSpPr>
          <p:cNvPr id="2" name="Organigramme : Connecteur 1">
            <a:extLst>
              <a:ext uri="{FF2B5EF4-FFF2-40B4-BE49-F238E27FC236}">
                <a16:creationId xmlns:a16="http://schemas.microsoft.com/office/drawing/2014/main" id="{9F85BD04-0D08-E8A2-8D1E-C2294E66782A}"/>
              </a:ext>
            </a:extLst>
          </p:cNvPr>
          <p:cNvSpPr/>
          <p:nvPr/>
        </p:nvSpPr>
        <p:spPr>
          <a:xfrm>
            <a:off x="11531150" y="6497904"/>
            <a:ext cx="553577" cy="277051"/>
          </a:xfrm>
          <a:prstGeom prst="flowChartConnector">
            <a:avLst/>
          </a:prstGeom>
          <a:solidFill>
            <a:schemeClr val="tx1"/>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200" b="1" dirty="0">
                <a:solidFill>
                  <a:schemeClr val="bg1"/>
                </a:solidFill>
              </a:rPr>
              <a:t>40</a:t>
            </a:r>
          </a:p>
        </p:txBody>
      </p:sp>
    </p:spTree>
    <p:extLst>
      <p:ext uri="{BB962C8B-B14F-4D97-AF65-F5344CB8AC3E}">
        <p14:creationId xmlns:p14="http://schemas.microsoft.com/office/powerpoint/2010/main" val="305213150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0E1B8B-FBFB-B0DC-B016-01E693F17A29}"/>
            </a:ext>
          </a:extLst>
        </p:cNvPr>
        <p:cNvGrpSpPr/>
        <p:nvPr/>
      </p:nvGrpSpPr>
      <p:grpSpPr>
        <a:xfrm>
          <a:off x="0" y="0"/>
          <a:ext cx="0" cy="0"/>
          <a:chOff x="0" y="0"/>
          <a:chExt cx="0" cy="0"/>
        </a:xfrm>
      </p:grpSpPr>
      <p:pic>
        <p:nvPicPr>
          <p:cNvPr id="3" name="Image 2">
            <a:extLst>
              <a:ext uri="{FF2B5EF4-FFF2-40B4-BE49-F238E27FC236}">
                <a16:creationId xmlns:a16="http://schemas.microsoft.com/office/drawing/2014/main" id="{44245D5A-B015-21BA-DD90-C8193189DC0A}"/>
              </a:ext>
            </a:extLst>
          </p:cNvPr>
          <p:cNvPicPr>
            <a:picLocks noChangeAspect="1"/>
          </p:cNvPicPr>
          <p:nvPr/>
        </p:nvPicPr>
        <p:blipFill>
          <a:blip r:embed="rId3"/>
          <a:stretch>
            <a:fillRect/>
          </a:stretch>
        </p:blipFill>
        <p:spPr>
          <a:xfrm>
            <a:off x="1250906" y="1563838"/>
            <a:ext cx="10069330" cy="866896"/>
          </a:xfrm>
          <a:prstGeom prst="rect">
            <a:avLst/>
          </a:prstGeom>
        </p:spPr>
      </p:pic>
      <p:pic>
        <p:nvPicPr>
          <p:cNvPr id="7" name="Image 6">
            <a:extLst>
              <a:ext uri="{FF2B5EF4-FFF2-40B4-BE49-F238E27FC236}">
                <a16:creationId xmlns:a16="http://schemas.microsoft.com/office/drawing/2014/main" id="{ECB432CB-FA99-87A1-3A34-21999AF6E604}"/>
              </a:ext>
            </a:extLst>
          </p:cNvPr>
          <p:cNvPicPr>
            <a:picLocks noChangeAspect="1"/>
          </p:cNvPicPr>
          <p:nvPr/>
        </p:nvPicPr>
        <p:blipFill>
          <a:blip r:embed="rId4"/>
          <a:stretch>
            <a:fillRect/>
          </a:stretch>
        </p:blipFill>
        <p:spPr>
          <a:xfrm>
            <a:off x="871764" y="1429889"/>
            <a:ext cx="10450383" cy="4353533"/>
          </a:xfrm>
          <a:prstGeom prst="rect">
            <a:avLst/>
          </a:prstGeom>
        </p:spPr>
      </p:pic>
      <p:sp>
        <p:nvSpPr>
          <p:cNvPr id="8" name="Title 1">
            <a:extLst>
              <a:ext uri="{FF2B5EF4-FFF2-40B4-BE49-F238E27FC236}">
                <a16:creationId xmlns:a16="http://schemas.microsoft.com/office/drawing/2014/main" id="{E08AB897-8E59-CA2E-1CF1-4C7C87390C3E}"/>
              </a:ext>
            </a:extLst>
          </p:cNvPr>
          <p:cNvSpPr txBox="1">
            <a:spLocks/>
          </p:cNvSpPr>
          <p:nvPr/>
        </p:nvSpPr>
        <p:spPr>
          <a:xfrm>
            <a:off x="3243564" y="154350"/>
            <a:ext cx="5049832" cy="767752"/>
          </a:xfrm>
          <a:prstGeom prst="rect">
            <a:avLst/>
          </a:prstGeom>
        </p:spPr>
        <p:txBody>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FR" sz="3200" dirty="0"/>
              <a:t>Sécurité de l’application</a:t>
            </a:r>
          </a:p>
        </p:txBody>
      </p:sp>
      <p:pic>
        <p:nvPicPr>
          <p:cNvPr id="5" name="Image 4">
            <a:extLst>
              <a:ext uri="{FF2B5EF4-FFF2-40B4-BE49-F238E27FC236}">
                <a16:creationId xmlns:a16="http://schemas.microsoft.com/office/drawing/2014/main" id="{BDC6C0F8-6E98-64F5-27F4-E09098FFC7A4}"/>
              </a:ext>
            </a:extLst>
          </p:cNvPr>
          <p:cNvPicPr>
            <a:picLocks noChangeAspect="1"/>
          </p:cNvPicPr>
          <p:nvPr/>
        </p:nvPicPr>
        <p:blipFill>
          <a:blip r:embed="rId5"/>
          <a:stretch>
            <a:fillRect/>
          </a:stretch>
        </p:blipFill>
        <p:spPr>
          <a:xfrm>
            <a:off x="2890390" y="1429889"/>
            <a:ext cx="6411220" cy="4172532"/>
          </a:xfrm>
          <a:prstGeom prst="rect">
            <a:avLst/>
          </a:prstGeom>
        </p:spPr>
      </p:pic>
      <p:sp>
        <p:nvSpPr>
          <p:cNvPr id="2" name="Organigramme : Connecteur 1">
            <a:extLst>
              <a:ext uri="{FF2B5EF4-FFF2-40B4-BE49-F238E27FC236}">
                <a16:creationId xmlns:a16="http://schemas.microsoft.com/office/drawing/2014/main" id="{E9AD9CF4-92F6-1BD3-6131-B3201D0615F3}"/>
              </a:ext>
            </a:extLst>
          </p:cNvPr>
          <p:cNvSpPr/>
          <p:nvPr/>
        </p:nvSpPr>
        <p:spPr>
          <a:xfrm>
            <a:off x="11531150" y="6497904"/>
            <a:ext cx="553577" cy="277051"/>
          </a:xfrm>
          <a:prstGeom prst="flowChartConnector">
            <a:avLst/>
          </a:prstGeom>
          <a:solidFill>
            <a:schemeClr val="tx1"/>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200" b="1" dirty="0">
                <a:solidFill>
                  <a:schemeClr val="bg1"/>
                </a:solidFill>
              </a:rPr>
              <a:t>41</a:t>
            </a:r>
          </a:p>
        </p:txBody>
      </p:sp>
    </p:spTree>
    <p:extLst>
      <p:ext uri="{BB962C8B-B14F-4D97-AF65-F5344CB8AC3E}">
        <p14:creationId xmlns:p14="http://schemas.microsoft.com/office/powerpoint/2010/main" val="102842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xit" presetSubtype="0" fill="hold" nodeType="clickEffect">
                                  <p:stCondLst>
                                    <p:cond delay="0"/>
                                  </p:stCondLst>
                                  <p:childTnLst>
                                    <p:anim calcmode="lin" valueType="num">
                                      <p:cBhvr>
                                        <p:cTn id="14" dur="1000"/>
                                        <p:tgtEl>
                                          <p:spTgt spid="3"/>
                                        </p:tgtEl>
                                        <p:attrNameLst>
                                          <p:attrName>ppt_w</p:attrName>
                                        </p:attrNameLst>
                                      </p:cBhvr>
                                      <p:tavLst>
                                        <p:tav tm="0">
                                          <p:val>
                                            <p:strVal val="ppt_w"/>
                                          </p:val>
                                        </p:tav>
                                        <p:tav tm="100000">
                                          <p:val>
                                            <p:fltVal val="0"/>
                                          </p:val>
                                        </p:tav>
                                      </p:tavLst>
                                    </p:anim>
                                    <p:anim calcmode="lin" valueType="num">
                                      <p:cBhvr>
                                        <p:cTn id="15" dur="1000"/>
                                        <p:tgtEl>
                                          <p:spTgt spid="3"/>
                                        </p:tgtEl>
                                        <p:attrNameLst>
                                          <p:attrName>ppt_h</p:attrName>
                                        </p:attrNameLst>
                                      </p:cBhvr>
                                      <p:tavLst>
                                        <p:tav tm="0">
                                          <p:val>
                                            <p:strVal val="ppt_h"/>
                                          </p:val>
                                        </p:tav>
                                        <p:tav tm="100000">
                                          <p:val>
                                            <p:fltVal val="0"/>
                                          </p:val>
                                        </p:tav>
                                      </p:tavLst>
                                    </p:anim>
                                    <p:anim calcmode="lin" valueType="num">
                                      <p:cBhvr>
                                        <p:cTn id="16" dur="1000"/>
                                        <p:tgtEl>
                                          <p:spTgt spid="3"/>
                                        </p:tgtEl>
                                        <p:attrNameLst>
                                          <p:attrName>style.rotation</p:attrName>
                                        </p:attrNameLst>
                                      </p:cBhvr>
                                      <p:tavLst>
                                        <p:tav tm="0">
                                          <p:val>
                                            <p:fltVal val="0"/>
                                          </p:val>
                                        </p:tav>
                                        <p:tav tm="100000">
                                          <p:val>
                                            <p:fltVal val="90"/>
                                          </p:val>
                                        </p:tav>
                                      </p:tavLst>
                                    </p:anim>
                                    <p:animEffect transition="out" filter="fade">
                                      <p:cBhvr>
                                        <p:cTn id="17" dur="1000"/>
                                        <p:tgtEl>
                                          <p:spTgt spid="3"/>
                                        </p:tgtEl>
                                      </p:cBhvr>
                                    </p:animEffect>
                                    <p:set>
                                      <p:cBhvr>
                                        <p:cTn id="18" dur="1" fill="hold">
                                          <p:stCondLst>
                                            <p:cond delay="999"/>
                                          </p:stCondLst>
                                        </p:cTn>
                                        <p:tgtEl>
                                          <p:spTgt spid="3"/>
                                        </p:tgtEl>
                                        <p:attrNameLst>
                                          <p:attrName>style.visibility</p:attrName>
                                        </p:attrNameLst>
                                      </p:cBhvr>
                                      <p:to>
                                        <p:strVal val="hidden"/>
                                      </p:to>
                                    </p:set>
                                  </p:childTnLst>
                                </p:cTn>
                              </p:par>
                              <p:par>
                                <p:cTn id="19" presetID="31"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p:cTn id="21" dur="1000" fill="hold"/>
                                        <p:tgtEl>
                                          <p:spTgt spid="7"/>
                                        </p:tgtEl>
                                        <p:attrNameLst>
                                          <p:attrName>ppt_w</p:attrName>
                                        </p:attrNameLst>
                                      </p:cBhvr>
                                      <p:tavLst>
                                        <p:tav tm="0">
                                          <p:val>
                                            <p:fltVal val="0"/>
                                          </p:val>
                                        </p:tav>
                                        <p:tav tm="100000">
                                          <p:val>
                                            <p:strVal val="#ppt_w"/>
                                          </p:val>
                                        </p:tav>
                                      </p:tavLst>
                                    </p:anim>
                                    <p:anim calcmode="lin" valueType="num">
                                      <p:cBhvr>
                                        <p:cTn id="22" dur="1000" fill="hold"/>
                                        <p:tgtEl>
                                          <p:spTgt spid="7"/>
                                        </p:tgtEl>
                                        <p:attrNameLst>
                                          <p:attrName>ppt_h</p:attrName>
                                        </p:attrNameLst>
                                      </p:cBhvr>
                                      <p:tavLst>
                                        <p:tav tm="0">
                                          <p:val>
                                            <p:fltVal val="0"/>
                                          </p:val>
                                        </p:tav>
                                        <p:tav tm="100000">
                                          <p:val>
                                            <p:strVal val="#ppt_h"/>
                                          </p:val>
                                        </p:tav>
                                      </p:tavLst>
                                    </p:anim>
                                    <p:anim calcmode="lin" valueType="num">
                                      <p:cBhvr>
                                        <p:cTn id="23" dur="1000" fill="hold"/>
                                        <p:tgtEl>
                                          <p:spTgt spid="7"/>
                                        </p:tgtEl>
                                        <p:attrNameLst>
                                          <p:attrName>style.rotation</p:attrName>
                                        </p:attrNameLst>
                                      </p:cBhvr>
                                      <p:tavLst>
                                        <p:tav tm="0">
                                          <p:val>
                                            <p:fltVal val="90"/>
                                          </p:val>
                                        </p:tav>
                                        <p:tav tm="100000">
                                          <p:val>
                                            <p:fltVal val="0"/>
                                          </p:val>
                                        </p:tav>
                                      </p:tavLst>
                                    </p:anim>
                                    <p:animEffect transition="in" filter="fade">
                                      <p:cBhvr>
                                        <p:cTn id="24" dur="1000"/>
                                        <p:tgtEl>
                                          <p:spTgt spid="7"/>
                                        </p:tgtEl>
                                      </p:cBhvr>
                                    </p:animEffect>
                                  </p:childTnLst>
                                </p:cTn>
                              </p:par>
                            </p:childTnLst>
                          </p:cTn>
                        </p:par>
                      </p:childTnLst>
                    </p:cTn>
                  </p:par>
                  <p:par>
                    <p:cTn id="25" fill="hold">
                      <p:stCondLst>
                        <p:cond delay="indefinite"/>
                      </p:stCondLst>
                      <p:childTnLst>
                        <p:par>
                          <p:cTn id="26" fill="hold">
                            <p:stCondLst>
                              <p:cond delay="0"/>
                            </p:stCondLst>
                            <p:childTnLst>
                              <p:par>
                                <p:cTn id="27" presetID="31" presetClass="exit" presetSubtype="0" fill="hold" nodeType="clickEffect">
                                  <p:stCondLst>
                                    <p:cond delay="0"/>
                                  </p:stCondLst>
                                  <p:childTnLst>
                                    <p:anim calcmode="lin" valueType="num">
                                      <p:cBhvr>
                                        <p:cTn id="28" dur="1000"/>
                                        <p:tgtEl>
                                          <p:spTgt spid="7"/>
                                        </p:tgtEl>
                                        <p:attrNameLst>
                                          <p:attrName>ppt_w</p:attrName>
                                        </p:attrNameLst>
                                      </p:cBhvr>
                                      <p:tavLst>
                                        <p:tav tm="0">
                                          <p:val>
                                            <p:strVal val="ppt_w"/>
                                          </p:val>
                                        </p:tav>
                                        <p:tav tm="100000">
                                          <p:val>
                                            <p:fltVal val="0"/>
                                          </p:val>
                                        </p:tav>
                                      </p:tavLst>
                                    </p:anim>
                                    <p:anim calcmode="lin" valueType="num">
                                      <p:cBhvr>
                                        <p:cTn id="29" dur="1000"/>
                                        <p:tgtEl>
                                          <p:spTgt spid="7"/>
                                        </p:tgtEl>
                                        <p:attrNameLst>
                                          <p:attrName>ppt_h</p:attrName>
                                        </p:attrNameLst>
                                      </p:cBhvr>
                                      <p:tavLst>
                                        <p:tav tm="0">
                                          <p:val>
                                            <p:strVal val="ppt_h"/>
                                          </p:val>
                                        </p:tav>
                                        <p:tav tm="100000">
                                          <p:val>
                                            <p:fltVal val="0"/>
                                          </p:val>
                                        </p:tav>
                                      </p:tavLst>
                                    </p:anim>
                                    <p:anim calcmode="lin" valueType="num">
                                      <p:cBhvr>
                                        <p:cTn id="30" dur="1000"/>
                                        <p:tgtEl>
                                          <p:spTgt spid="7"/>
                                        </p:tgtEl>
                                        <p:attrNameLst>
                                          <p:attrName>style.rotation</p:attrName>
                                        </p:attrNameLst>
                                      </p:cBhvr>
                                      <p:tavLst>
                                        <p:tav tm="0">
                                          <p:val>
                                            <p:fltVal val="0"/>
                                          </p:val>
                                        </p:tav>
                                        <p:tav tm="100000">
                                          <p:val>
                                            <p:fltVal val="90"/>
                                          </p:val>
                                        </p:tav>
                                      </p:tavLst>
                                    </p:anim>
                                    <p:animEffect transition="out" filter="fade">
                                      <p:cBhvr>
                                        <p:cTn id="31" dur="1000"/>
                                        <p:tgtEl>
                                          <p:spTgt spid="7"/>
                                        </p:tgtEl>
                                      </p:cBhvr>
                                    </p:animEffect>
                                    <p:set>
                                      <p:cBhvr>
                                        <p:cTn id="32" dur="1" fill="hold">
                                          <p:stCondLst>
                                            <p:cond delay="999"/>
                                          </p:stCondLst>
                                        </p:cTn>
                                        <p:tgtEl>
                                          <p:spTgt spid="7"/>
                                        </p:tgtEl>
                                        <p:attrNameLst>
                                          <p:attrName>style.visibility</p:attrName>
                                        </p:attrNameLst>
                                      </p:cBhvr>
                                      <p:to>
                                        <p:strVal val="hidden"/>
                                      </p:to>
                                    </p:set>
                                  </p:childTnLst>
                                </p:cTn>
                              </p:par>
                              <p:par>
                                <p:cTn id="33" presetID="31" presetClass="entr" presetSubtype="0" fill="hold" nodeType="withEffect">
                                  <p:stCondLst>
                                    <p:cond delay="0"/>
                                  </p:stCondLst>
                                  <p:childTnLst>
                                    <p:set>
                                      <p:cBhvr>
                                        <p:cTn id="34" dur="1" fill="hold">
                                          <p:stCondLst>
                                            <p:cond delay="0"/>
                                          </p:stCondLst>
                                        </p:cTn>
                                        <p:tgtEl>
                                          <p:spTgt spid="5"/>
                                        </p:tgtEl>
                                        <p:attrNameLst>
                                          <p:attrName>style.visibility</p:attrName>
                                        </p:attrNameLst>
                                      </p:cBhvr>
                                      <p:to>
                                        <p:strVal val="visible"/>
                                      </p:to>
                                    </p:set>
                                    <p:anim calcmode="lin" valueType="num">
                                      <p:cBhvr>
                                        <p:cTn id="35" dur="1000" fill="hold"/>
                                        <p:tgtEl>
                                          <p:spTgt spid="5"/>
                                        </p:tgtEl>
                                        <p:attrNameLst>
                                          <p:attrName>ppt_w</p:attrName>
                                        </p:attrNameLst>
                                      </p:cBhvr>
                                      <p:tavLst>
                                        <p:tav tm="0">
                                          <p:val>
                                            <p:fltVal val="0"/>
                                          </p:val>
                                        </p:tav>
                                        <p:tav tm="100000">
                                          <p:val>
                                            <p:strVal val="#ppt_w"/>
                                          </p:val>
                                        </p:tav>
                                      </p:tavLst>
                                    </p:anim>
                                    <p:anim calcmode="lin" valueType="num">
                                      <p:cBhvr>
                                        <p:cTn id="36" dur="1000" fill="hold"/>
                                        <p:tgtEl>
                                          <p:spTgt spid="5"/>
                                        </p:tgtEl>
                                        <p:attrNameLst>
                                          <p:attrName>ppt_h</p:attrName>
                                        </p:attrNameLst>
                                      </p:cBhvr>
                                      <p:tavLst>
                                        <p:tav tm="0">
                                          <p:val>
                                            <p:fltVal val="0"/>
                                          </p:val>
                                        </p:tav>
                                        <p:tav tm="100000">
                                          <p:val>
                                            <p:strVal val="#ppt_h"/>
                                          </p:val>
                                        </p:tav>
                                      </p:tavLst>
                                    </p:anim>
                                    <p:anim calcmode="lin" valueType="num">
                                      <p:cBhvr>
                                        <p:cTn id="37" dur="1000" fill="hold"/>
                                        <p:tgtEl>
                                          <p:spTgt spid="5"/>
                                        </p:tgtEl>
                                        <p:attrNameLst>
                                          <p:attrName>style.rotation</p:attrName>
                                        </p:attrNameLst>
                                      </p:cBhvr>
                                      <p:tavLst>
                                        <p:tav tm="0">
                                          <p:val>
                                            <p:fltVal val="90"/>
                                          </p:val>
                                        </p:tav>
                                        <p:tav tm="100000">
                                          <p:val>
                                            <p:fltVal val="0"/>
                                          </p:val>
                                        </p:tav>
                                      </p:tavLst>
                                    </p:anim>
                                    <p:animEffect transition="in" filter="fade">
                                      <p:cBhvr>
                                        <p:cTn id="38"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FD49804B-11DF-338C-1CC6-3575EEF825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0853" y="1384418"/>
            <a:ext cx="10645969" cy="5034868"/>
          </a:xfrm>
          <a:prstGeom prst="rect">
            <a:avLst/>
          </a:prstGeom>
        </p:spPr>
      </p:pic>
      <p:sp>
        <p:nvSpPr>
          <p:cNvPr id="5" name="ZoneTexte 4">
            <a:extLst>
              <a:ext uri="{FF2B5EF4-FFF2-40B4-BE49-F238E27FC236}">
                <a16:creationId xmlns:a16="http://schemas.microsoft.com/office/drawing/2014/main" id="{5A7CE48B-1772-B722-C8B8-DCB593F2AAAD}"/>
              </a:ext>
            </a:extLst>
          </p:cNvPr>
          <p:cNvSpPr txBox="1"/>
          <p:nvPr/>
        </p:nvSpPr>
        <p:spPr>
          <a:xfrm>
            <a:off x="4544226" y="438714"/>
            <a:ext cx="2762428" cy="523220"/>
          </a:xfrm>
          <a:prstGeom prst="rect">
            <a:avLst/>
          </a:prstGeom>
          <a:noFill/>
        </p:spPr>
        <p:txBody>
          <a:bodyPr wrap="square">
            <a:spAutoFit/>
          </a:bodyPr>
          <a:lstStyle/>
          <a:p>
            <a:r>
              <a:rPr lang="fr-FR" sz="2800" dirty="0"/>
              <a:t>Sonarqube</a:t>
            </a:r>
          </a:p>
        </p:txBody>
      </p:sp>
      <p:sp>
        <p:nvSpPr>
          <p:cNvPr id="2" name="Organigramme : Connecteur 1">
            <a:extLst>
              <a:ext uri="{FF2B5EF4-FFF2-40B4-BE49-F238E27FC236}">
                <a16:creationId xmlns:a16="http://schemas.microsoft.com/office/drawing/2014/main" id="{E5576E69-FD37-4B4D-7E37-8B1AF5D265D8}"/>
              </a:ext>
            </a:extLst>
          </p:cNvPr>
          <p:cNvSpPr/>
          <p:nvPr/>
        </p:nvSpPr>
        <p:spPr>
          <a:xfrm>
            <a:off x="11531150" y="6497904"/>
            <a:ext cx="553577" cy="277051"/>
          </a:xfrm>
          <a:prstGeom prst="flowChartConnector">
            <a:avLst/>
          </a:prstGeom>
          <a:solidFill>
            <a:schemeClr val="tx1"/>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200" b="1" dirty="0">
                <a:solidFill>
                  <a:schemeClr val="bg1"/>
                </a:solidFill>
              </a:rPr>
              <a:t>42</a:t>
            </a:r>
          </a:p>
        </p:txBody>
      </p:sp>
    </p:spTree>
    <p:extLst>
      <p:ext uri="{BB962C8B-B14F-4D97-AF65-F5344CB8AC3E}">
        <p14:creationId xmlns:p14="http://schemas.microsoft.com/office/powerpoint/2010/main" val="224434626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E2C80526-3264-DEA5-D08F-D1C542FE3F67}"/>
              </a:ext>
            </a:extLst>
          </p:cNvPr>
          <p:cNvPicPr>
            <a:picLocks noChangeAspect="1"/>
          </p:cNvPicPr>
          <p:nvPr/>
        </p:nvPicPr>
        <p:blipFill>
          <a:blip r:embed="rId3"/>
          <a:stretch>
            <a:fillRect/>
          </a:stretch>
        </p:blipFill>
        <p:spPr>
          <a:xfrm>
            <a:off x="1427148" y="1309391"/>
            <a:ext cx="9451648" cy="4775215"/>
          </a:xfrm>
          <a:prstGeom prst="rect">
            <a:avLst/>
          </a:prstGeom>
        </p:spPr>
      </p:pic>
      <p:sp>
        <p:nvSpPr>
          <p:cNvPr id="2" name="Organigramme : Connecteur 1">
            <a:extLst>
              <a:ext uri="{FF2B5EF4-FFF2-40B4-BE49-F238E27FC236}">
                <a16:creationId xmlns:a16="http://schemas.microsoft.com/office/drawing/2014/main" id="{354D9F27-E300-130E-FFA2-30675C7D6F94}"/>
              </a:ext>
            </a:extLst>
          </p:cNvPr>
          <p:cNvSpPr/>
          <p:nvPr/>
        </p:nvSpPr>
        <p:spPr>
          <a:xfrm>
            <a:off x="11531150" y="6497904"/>
            <a:ext cx="553577" cy="277051"/>
          </a:xfrm>
          <a:prstGeom prst="flowChartConnector">
            <a:avLst/>
          </a:prstGeom>
          <a:solidFill>
            <a:schemeClr val="tx1"/>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200" b="1" dirty="0">
                <a:solidFill>
                  <a:schemeClr val="bg1"/>
                </a:solidFill>
              </a:rPr>
              <a:t>43</a:t>
            </a:r>
          </a:p>
        </p:txBody>
      </p:sp>
    </p:spTree>
    <p:extLst>
      <p:ext uri="{BB962C8B-B14F-4D97-AF65-F5344CB8AC3E}">
        <p14:creationId xmlns:p14="http://schemas.microsoft.com/office/powerpoint/2010/main" val="226767448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2">
            <a:extLst>
              <a:ext uri="{FF2B5EF4-FFF2-40B4-BE49-F238E27FC236}">
                <a16:creationId xmlns:a16="http://schemas.microsoft.com/office/drawing/2014/main" id="{888E21BD-C4C4-E2CF-38E6-84A5755401FD}"/>
              </a:ext>
            </a:extLst>
          </p:cNvPr>
          <p:cNvGraphicFramePr>
            <a:graphicFrameLocks noGrp="1"/>
          </p:cNvGraphicFramePr>
          <p:nvPr>
            <p:extLst>
              <p:ext uri="{D42A27DB-BD31-4B8C-83A1-F6EECF244321}">
                <p14:modId xmlns:p14="http://schemas.microsoft.com/office/powerpoint/2010/main" val="3533258245"/>
              </p:ext>
            </p:extLst>
          </p:nvPr>
        </p:nvGraphicFramePr>
        <p:xfrm>
          <a:off x="370696" y="1476102"/>
          <a:ext cx="11450608" cy="4545876"/>
        </p:xfrm>
        <a:graphic>
          <a:graphicData uri="http://schemas.openxmlformats.org/drawingml/2006/table">
            <a:tbl>
              <a:tblPr firstRow="1" bandRow="1">
                <a:tableStyleId>{073A0DAA-6AF3-43AB-8588-CEC1D06C72B9}</a:tableStyleId>
              </a:tblPr>
              <a:tblGrid>
                <a:gridCol w="2290122">
                  <a:extLst>
                    <a:ext uri="{9D8B030D-6E8A-4147-A177-3AD203B41FA5}">
                      <a16:colId xmlns:a16="http://schemas.microsoft.com/office/drawing/2014/main" val="20000"/>
                    </a:ext>
                  </a:extLst>
                </a:gridCol>
                <a:gridCol w="2290122">
                  <a:extLst>
                    <a:ext uri="{9D8B030D-6E8A-4147-A177-3AD203B41FA5}">
                      <a16:colId xmlns:a16="http://schemas.microsoft.com/office/drawing/2014/main" val="20001"/>
                    </a:ext>
                  </a:extLst>
                </a:gridCol>
                <a:gridCol w="3027914">
                  <a:extLst>
                    <a:ext uri="{9D8B030D-6E8A-4147-A177-3AD203B41FA5}">
                      <a16:colId xmlns:a16="http://schemas.microsoft.com/office/drawing/2014/main" val="20002"/>
                    </a:ext>
                  </a:extLst>
                </a:gridCol>
                <a:gridCol w="2208394">
                  <a:extLst>
                    <a:ext uri="{9D8B030D-6E8A-4147-A177-3AD203B41FA5}">
                      <a16:colId xmlns:a16="http://schemas.microsoft.com/office/drawing/2014/main" val="20003"/>
                    </a:ext>
                  </a:extLst>
                </a:gridCol>
                <a:gridCol w="1634056">
                  <a:extLst>
                    <a:ext uri="{9D8B030D-6E8A-4147-A177-3AD203B41FA5}">
                      <a16:colId xmlns:a16="http://schemas.microsoft.com/office/drawing/2014/main" val="20004"/>
                    </a:ext>
                  </a:extLst>
                </a:gridCol>
              </a:tblGrid>
              <a:tr h="587828">
                <a:tc>
                  <a:txBody>
                    <a:bodyPr/>
                    <a:lstStyle/>
                    <a:p>
                      <a:r>
                        <a:rPr dirty="0" err="1"/>
                        <a:t>Entité</a:t>
                      </a:r>
                      <a:endParaRPr dirty="0"/>
                    </a:p>
                  </a:txBody>
                  <a:tcPr/>
                </a:tc>
                <a:tc>
                  <a:txBody>
                    <a:bodyPr/>
                    <a:lstStyle/>
                    <a:p>
                      <a:r>
                        <a:rPr dirty="0"/>
                        <a:t>Methodes</a:t>
                      </a:r>
                    </a:p>
                  </a:txBody>
                  <a:tcPr/>
                </a:tc>
                <a:tc>
                  <a:txBody>
                    <a:bodyPr/>
                    <a:lstStyle/>
                    <a:p>
                      <a:r>
                        <a:t>Descriptions</a:t>
                      </a:r>
                    </a:p>
                  </a:txBody>
                  <a:tcPr/>
                </a:tc>
                <a:tc>
                  <a:txBody>
                    <a:bodyPr/>
                    <a:lstStyle/>
                    <a:p>
                      <a:r>
                        <a:t>Assertions</a:t>
                      </a:r>
                    </a:p>
                  </a:txBody>
                  <a:tcPr/>
                </a:tc>
                <a:tc>
                  <a:txBody>
                    <a:bodyPr/>
                    <a:lstStyle/>
                    <a:p>
                      <a:r>
                        <a:rPr dirty="0" err="1"/>
                        <a:t>Validé</a:t>
                      </a:r>
                      <a:r>
                        <a:rPr dirty="0"/>
                        <a:t> ?</a:t>
                      </a:r>
                    </a:p>
                  </a:txBody>
                  <a:tcPr/>
                </a:tc>
                <a:extLst>
                  <a:ext uri="{0D108BD9-81ED-4DB2-BD59-A6C34878D82A}">
                    <a16:rowId xmlns:a16="http://schemas.microsoft.com/office/drawing/2014/main" val="10000"/>
                  </a:ext>
                </a:extLst>
              </a:tr>
              <a:tr h="587828">
                <a:tc>
                  <a:txBody>
                    <a:bodyPr/>
                    <a:lstStyle/>
                    <a:p>
                      <a:r>
                        <a:rPr dirty="0"/>
                        <a:t>U</a:t>
                      </a:r>
                      <a:r>
                        <a:rPr lang="fr-FR" dirty="0" err="1"/>
                        <a:t>ser</a:t>
                      </a:r>
                      <a:endParaRPr dirty="0"/>
                    </a:p>
                  </a:txBody>
                  <a:tcPr/>
                </a:tc>
                <a:tc>
                  <a:txBody>
                    <a:bodyPr/>
                    <a:lstStyle/>
                    <a:p>
                      <a:r>
                        <a:rPr sz="1400" dirty="0" err="1"/>
                        <a:t>getName</a:t>
                      </a:r>
                      <a:r>
                        <a:rPr sz="1400" dirty="0"/>
                        <a:t>, </a:t>
                      </a:r>
                      <a:endParaRPr lang="fr-FR" sz="1400" dirty="0"/>
                    </a:p>
                    <a:p>
                      <a:r>
                        <a:rPr sz="1400" dirty="0" err="1"/>
                        <a:t>getEmail</a:t>
                      </a:r>
                      <a:endParaRPr sz="1400" dirty="0"/>
                    </a:p>
                  </a:txBody>
                  <a:tcPr/>
                </a:tc>
                <a:tc>
                  <a:txBody>
                    <a:bodyPr/>
                    <a:lstStyle/>
                    <a:p>
                      <a:r>
                        <a:rPr sz="1400"/>
                        <a:t>Récupérer le nom et l'email de l'utilisateur</a:t>
                      </a:r>
                    </a:p>
                  </a:txBody>
                  <a:tcPr/>
                </a:tc>
                <a:tc>
                  <a:txBody>
                    <a:bodyPr/>
                    <a:lstStyle/>
                    <a:p>
                      <a:r>
                        <a:rPr sz="1400" dirty="0" err="1"/>
                        <a:t>assertEquals</a:t>
                      </a:r>
                      <a:r>
                        <a:rPr sz="1400" dirty="0"/>
                        <a:t> </a:t>
                      </a:r>
                      <a:r>
                        <a:rPr sz="1400" dirty="0" err="1"/>
                        <a:t>assertNotNull</a:t>
                      </a:r>
                      <a:endParaRPr sz="1400" dirty="0"/>
                    </a:p>
                  </a:txBody>
                  <a:tcPr/>
                </a:tc>
                <a:tc>
                  <a:txBody>
                    <a:bodyPr/>
                    <a:lstStyle/>
                    <a:p>
                      <a:r>
                        <a:rPr dirty="0"/>
                        <a:t>OUI</a:t>
                      </a:r>
                    </a:p>
                  </a:txBody>
                  <a:tcPr/>
                </a:tc>
                <a:extLst>
                  <a:ext uri="{0D108BD9-81ED-4DB2-BD59-A6C34878D82A}">
                    <a16:rowId xmlns:a16="http://schemas.microsoft.com/office/drawing/2014/main" val="10001"/>
                  </a:ext>
                </a:extLst>
              </a:tr>
              <a:tr h="587828">
                <a:tc>
                  <a:txBody>
                    <a:bodyPr/>
                    <a:lstStyle/>
                    <a:p>
                      <a:r>
                        <a:t>Recette</a:t>
                      </a:r>
                    </a:p>
                  </a:txBody>
                  <a:tcPr/>
                </a:tc>
                <a:tc>
                  <a:txBody>
                    <a:bodyPr/>
                    <a:lstStyle/>
                    <a:p>
                      <a:r>
                        <a:rPr sz="1400" dirty="0" err="1"/>
                        <a:t>getTitre</a:t>
                      </a:r>
                      <a:r>
                        <a:rPr sz="1400" dirty="0"/>
                        <a:t>, </a:t>
                      </a:r>
                      <a:endParaRPr lang="fr-FR" sz="1400" dirty="0"/>
                    </a:p>
                    <a:p>
                      <a:r>
                        <a:rPr sz="1400" dirty="0"/>
                        <a:t>get</a:t>
                      </a:r>
                      <a:r>
                        <a:rPr lang="fr-FR" sz="1400" dirty="0" err="1"/>
                        <a:t>Categorie</a:t>
                      </a:r>
                      <a:endParaRPr sz="1400" dirty="0"/>
                    </a:p>
                  </a:txBody>
                  <a:tcPr/>
                </a:tc>
                <a:tc>
                  <a:txBody>
                    <a:bodyPr/>
                    <a:lstStyle/>
                    <a:p>
                      <a:r>
                        <a:rPr sz="1400" dirty="0" err="1"/>
                        <a:t>Récupérer</a:t>
                      </a:r>
                      <a:r>
                        <a:rPr sz="1400" dirty="0"/>
                        <a:t> le </a:t>
                      </a:r>
                      <a:r>
                        <a:rPr sz="1400" dirty="0" err="1"/>
                        <a:t>titre</a:t>
                      </a:r>
                      <a:r>
                        <a:rPr sz="1400" dirty="0"/>
                        <a:t> et </a:t>
                      </a:r>
                      <a:r>
                        <a:rPr sz="1400" dirty="0" err="1"/>
                        <a:t>vérifier</a:t>
                      </a:r>
                      <a:r>
                        <a:rPr sz="1400" dirty="0"/>
                        <a:t> la </a:t>
                      </a:r>
                      <a:r>
                        <a:rPr sz="1400" dirty="0" err="1"/>
                        <a:t>liste</a:t>
                      </a:r>
                      <a:r>
                        <a:rPr sz="1400" dirty="0"/>
                        <a:t> des </a:t>
                      </a:r>
                      <a:r>
                        <a:rPr lang="fr-FR" sz="1400" dirty="0" err="1"/>
                        <a:t>categories</a:t>
                      </a:r>
                      <a:endParaRPr sz="1400" dirty="0"/>
                    </a:p>
                  </a:txBody>
                  <a:tcPr/>
                </a:tc>
                <a:tc>
                  <a:txBody>
                    <a:bodyPr/>
                    <a:lstStyle/>
                    <a:p>
                      <a:r>
                        <a:rPr sz="1400" dirty="0"/>
                        <a:t>assert</a:t>
                      </a:r>
                      <a:r>
                        <a:rPr lang="fr-FR" sz="1400" dirty="0" err="1"/>
                        <a:t>IsString</a:t>
                      </a:r>
                      <a:r>
                        <a:rPr lang="fr-FR" sz="1400" dirty="0"/>
                        <a:t>,</a:t>
                      </a:r>
                      <a:r>
                        <a:rPr sz="1400" dirty="0"/>
                        <a:t> assert</a:t>
                      </a:r>
                      <a:r>
                        <a:rPr lang="fr-FR" sz="1400" dirty="0" err="1"/>
                        <a:t>Same</a:t>
                      </a:r>
                      <a:endParaRPr sz="1400" dirty="0"/>
                    </a:p>
                  </a:txBody>
                  <a:tcPr/>
                </a:tc>
                <a:tc>
                  <a:txBody>
                    <a:bodyPr/>
                    <a:lstStyle/>
                    <a:p>
                      <a:r>
                        <a:rPr dirty="0"/>
                        <a:t>OUI</a:t>
                      </a:r>
                    </a:p>
                  </a:txBody>
                  <a:tcPr/>
                </a:tc>
                <a:extLst>
                  <a:ext uri="{0D108BD9-81ED-4DB2-BD59-A6C34878D82A}">
                    <a16:rowId xmlns:a16="http://schemas.microsoft.com/office/drawing/2014/main" val="10002"/>
                  </a:ext>
                </a:extLst>
              </a:tr>
              <a:tr h="587828">
                <a:tc>
                  <a:txBody>
                    <a:bodyPr/>
                    <a:lstStyle/>
                    <a:p>
                      <a:r>
                        <a:t>Commentaire</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fr-FR" sz="1400" kern="1200" dirty="0" err="1">
                          <a:solidFill>
                            <a:schemeClr val="dk1"/>
                          </a:solidFill>
                          <a:latin typeface="+mn-lt"/>
                          <a:ea typeface="+mn-ea"/>
                          <a:cs typeface="+mn-cs"/>
                        </a:rPr>
                        <a:t>getDescription</a:t>
                      </a:r>
                      <a:r>
                        <a:rPr sz="1400" dirty="0"/>
                        <a:t>, </a:t>
                      </a:r>
                      <a:r>
                        <a:rPr sz="1400" dirty="0" err="1"/>
                        <a:t>getCreatedAt</a:t>
                      </a:r>
                      <a:endParaRPr sz="1400" dirty="0"/>
                    </a:p>
                  </a:txBody>
                  <a:tcPr/>
                </a:tc>
                <a:tc>
                  <a:txBody>
                    <a:bodyPr/>
                    <a:lstStyle/>
                    <a:p>
                      <a:r>
                        <a:rPr sz="1400" dirty="0" err="1"/>
                        <a:t>Récupérer</a:t>
                      </a:r>
                      <a:r>
                        <a:rPr sz="1400" dirty="0"/>
                        <a:t> le </a:t>
                      </a:r>
                      <a:r>
                        <a:rPr sz="1400" dirty="0" err="1"/>
                        <a:t>contenu</a:t>
                      </a:r>
                      <a:r>
                        <a:rPr sz="1400" dirty="0"/>
                        <a:t> et </a:t>
                      </a:r>
                      <a:r>
                        <a:rPr sz="1400" dirty="0" err="1"/>
                        <a:t>vérifier</a:t>
                      </a:r>
                      <a:r>
                        <a:rPr sz="1400" dirty="0"/>
                        <a:t> la date de </a:t>
                      </a:r>
                      <a:r>
                        <a:rPr sz="1400" dirty="0" err="1"/>
                        <a:t>création</a:t>
                      </a:r>
                      <a:endParaRPr sz="1400"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fr-FR" sz="1400" kern="1200" dirty="0" err="1">
                          <a:solidFill>
                            <a:schemeClr val="dk1"/>
                          </a:solidFill>
                          <a:latin typeface="+mn-lt"/>
                          <a:ea typeface="+mn-ea"/>
                          <a:cs typeface="+mn-cs"/>
                        </a:rPr>
                        <a:t>assertIsString</a:t>
                      </a:r>
                      <a:endParaRPr lang="fr-FR" sz="1400" kern="1200" dirty="0">
                        <a:solidFill>
                          <a:schemeClr val="dk1"/>
                        </a:solidFill>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fr-FR" sz="1400" kern="1200" dirty="0" err="1">
                          <a:solidFill>
                            <a:schemeClr val="dk1"/>
                          </a:solidFill>
                          <a:latin typeface="+mn-lt"/>
                          <a:ea typeface="+mn-ea"/>
                          <a:cs typeface="+mn-cs"/>
                        </a:rPr>
                        <a:t>assertEquals</a:t>
                      </a:r>
                      <a:endParaRPr lang="fr-FR" sz="1400" kern="1200" dirty="0">
                        <a:solidFill>
                          <a:schemeClr val="dk1"/>
                        </a:solidFill>
                        <a:latin typeface="+mn-lt"/>
                        <a:ea typeface="+mn-ea"/>
                        <a:cs typeface="+mn-cs"/>
                      </a:endParaRPr>
                    </a:p>
                    <a:p>
                      <a:endParaRPr sz="1400" dirty="0"/>
                    </a:p>
                  </a:txBody>
                  <a:tcPr/>
                </a:tc>
                <a:tc>
                  <a:txBody>
                    <a:bodyPr/>
                    <a:lstStyle/>
                    <a:p>
                      <a:r>
                        <a:t>OUI</a:t>
                      </a:r>
                    </a:p>
                  </a:txBody>
                  <a:tcPr/>
                </a:tc>
                <a:extLst>
                  <a:ext uri="{0D108BD9-81ED-4DB2-BD59-A6C34878D82A}">
                    <a16:rowId xmlns:a16="http://schemas.microsoft.com/office/drawing/2014/main" val="10003"/>
                  </a:ext>
                </a:extLst>
              </a:tr>
              <a:tr h="587828">
                <a:tc>
                  <a:txBody>
                    <a:bodyPr/>
                    <a:lstStyle/>
                    <a:p>
                      <a:r>
                        <a:t>Catégorie</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fr-FR" sz="1400" kern="1200" dirty="0" err="1">
                          <a:solidFill>
                            <a:schemeClr val="dk1"/>
                          </a:solidFill>
                          <a:latin typeface="+mn-lt"/>
                          <a:ea typeface="+mn-ea"/>
                          <a:cs typeface="+mn-cs"/>
                        </a:rPr>
                        <a:t>getNom</a:t>
                      </a:r>
                      <a:r>
                        <a:rPr sz="1400" dirty="0"/>
                        <a:t>,</a:t>
                      </a:r>
                      <a:endParaRPr lang="fr-FR" sz="1400" dirty="0"/>
                    </a:p>
                    <a:p>
                      <a:pPr marL="0" marR="0" lvl="0" indent="0" algn="l" defTabSz="457200" rtl="0" eaLnBrk="1" fontAlgn="auto" latinLnBrk="0" hangingPunct="1">
                        <a:lnSpc>
                          <a:spcPct val="100000"/>
                        </a:lnSpc>
                        <a:spcBef>
                          <a:spcPts val="0"/>
                        </a:spcBef>
                        <a:spcAft>
                          <a:spcPts val="0"/>
                        </a:spcAft>
                        <a:buClrTx/>
                        <a:buSzTx/>
                        <a:buFontTx/>
                        <a:buNone/>
                        <a:tabLst/>
                        <a:defRPr/>
                      </a:pPr>
                      <a:r>
                        <a:rPr lang="fr-FR" sz="1400" kern="1200" dirty="0" err="1">
                          <a:solidFill>
                            <a:schemeClr val="dk1"/>
                          </a:solidFill>
                          <a:latin typeface="+mn-lt"/>
                          <a:ea typeface="+mn-ea"/>
                          <a:cs typeface="+mn-cs"/>
                        </a:rPr>
                        <a:t>addRecette</a:t>
                      </a:r>
                      <a:endParaRPr lang="fr-FR" sz="1400" kern="1200" dirty="0">
                        <a:solidFill>
                          <a:schemeClr val="dk1"/>
                        </a:solidFill>
                        <a:latin typeface="+mn-lt"/>
                        <a:ea typeface="+mn-ea"/>
                        <a:cs typeface="+mn-cs"/>
                      </a:endParaRPr>
                    </a:p>
                    <a:p>
                      <a:endParaRPr sz="1400" dirty="0"/>
                    </a:p>
                  </a:txBody>
                  <a:tcPr/>
                </a:tc>
                <a:tc>
                  <a:txBody>
                    <a:bodyPr/>
                    <a:lstStyle/>
                    <a:p>
                      <a:r>
                        <a:rPr sz="1400" dirty="0" err="1"/>
                        <a:t>Récupérer</a:t>
                      </a:r>
                      <a:r>
                        <a:rPr sz="1400" dirty="0"/>
                        <a:t> le nom et </a:t>
                      </a:r>
                      <a:r>
                        <a:rPr lang="fr-FR" sz="1400" dirty="0" err="1"/>
                        <a:t>verifie</a:t>
                      </a:r>
                      <a:r>
                        <a:rPr lang="fr-FR" sz="1400" dirty="0"/>
                        <a:t> l’ajout de recette</a:t>
                      </a:r>
                      <a:endParaRPr sz="1400"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sz="1400" dirty="0"/>
                        <a:t>assert</a:t>
                      </a:r>
                      <a:r>
                        <a:rPr lang="fr-FR" sz="1400" dirty="0" err="1"/>
                        <a:t>IsString</a:t>
                      </a:r>
                      <a:r>
                        <a:rPr sz="1400" dirty="0"/>
                        <a:t> </a:t>
                      </a:r>
                      <a:r>
                        <a:rPr lang="fr-FR" sz="1400" kern="1200" dirty="0" err="1">
                          <a:solidFill>
                            <a:schemeClr val="dk1"/>
                          </a:solidFill>
                          <a:latin typeface="+mn-lt"/>
                          <a:ea typeface="+mn-ea"/>
                          <a:cs typeface="+mn-cs"/>
                        </a:rPr>
                        <a:t>assertSame</a:t>
                      </a:r>
                      <a:endParaRPr lang="fr-FR" sz="1400" kern="1200" dirty="0">
                        <a:solidFill>
                          <a:schemeClr val="dk1"/>
                        </a:solidFill>
                        <a:latin typeface="+mn-lt"/>
                        <a:ea typeface="+mn-ea"/>
                        <a:cs typeface="+mn-cs"/>
                      </a:endParaRPr>
                    </a:p>
                    <a:p>
                      <a:endParaRPr sz="1400" dirty="0"/>
                    </a:p>
                  </a:txBody>
                  <a:tcPr/>
                </a:tc>
                <a:tc>
                  <a:txBody>
                    <a:bodyPr/>
                    <a:lstStyle/>
                    <a:p>
                      <a:r>
                        <a:t>OUI</a:t>
                      </a:r>
                    </a:p>
                  </a:txBody>
                  <a:tcPr/>
                </a:tc>
                <a:extLst>
                  <a:ext uri="{0D108BD9-81ED-4DB2-BD59-A6C34878D82A}">
                    <a16:rowId xmlns:a16="http://schemas.microsoft.com/office/drawing/2014/main" val="10004"/>
                  </a:ext>
                </a:extLst>
              </a:tr>
              <a:tr h="587828">
                <a:tc>
                  <a:txBody>
                    <a:bodyPr/>
                    <a:lstStyle/>
                    <a:p>
                      <a:r>
                        <a:t>Étape</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fr-FR" sz="1400" kern="1200" dirty="0" err="1">
                          <a:solidFill>
                            <a:schemeClr val="dk1"/>
                          </a:solidFill>
                          <a:latin typeface="+mn-lt"/>
                          <a:ea typeface="+mn-ea"/>
                          <a:cs typeface="+mn-cs"/>
                        </a:rPr>
                        <a:t>getNumEtape</a:t>
                      </a:r>
                      <a:r>
                        <a:rPr sz="1400" dirty="0"/>
                        <a:t>, </a:t>
                      </a:r>
                      <a:r>
                        <a:rPr sz="1400" dirty="0" err="1"/>
                        <a:t>getDescription</a:t>
                      </a:r>
                      <a:endParaRPr sz="1400" dirty="0"/>
                    </a:p>
                  </a:txBody>
                  <a:tcPr/>
                </a:tc>
                <a:tc>
                  <a:txBody>
                    <a:bodyPr/>
                    <a:lstStyle/>
                    <a:p>
                      <a:r>
                        <a:rPr sz="1400"/>
                        <a:t>Récupérer l'ordre et la description de l'étape</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fr-FR" sz="1400" kern="1200" dirty="0" err="1">
                          <a:solidFill>
                            <a:schemeClr val="dk1"/>
                          </a:solidFill>
                          <a:latin typeface="+mn-lt"/>
                          <a:ea typeface="+mn-ea"/>
                          <a:cs typeface="+mn-cs"/>
                        </a:rPr>
                        <a:t>assertEquals</a:t>
                      </a:r>
                      <a:r>
                        <a:rPr sz="1400" dirty="0"/>
                        <a:t> </a:t>
                      </a:r>
                      <a:endParaRPr lang="fr-FR" sz="1400" dirty="0"/>
                    </a:p>
                    <a:p>
                      <a:pPr marL="0" marR="0" lvl="0" indent="0" algn="l" defTabSz="457200" rtl="0" eaLnBrk="1" fontAlgn="auto" latinLnBrk="0" hangingPunct="1">
                        <a:lnSpc>
                          <a:spcPct val="100000"/>
                        </a:lnSpc>
                        <a:spcBef>
                          <a:spcPts val="0"/>
                        </a:spcBef>
                        <a:spcAft>
                          <a:spcPts val="0"/>
                        </a:spcAft>
                        <a:buClrTx/>
                        <a:buSzTx/>
                        <a:buFontTx/>
                        <a:buNone/>
                        <a:tabLst/>
                        <a:defRPr/>
                      </a:pPr>
                      <a:r>
                        <a:rPr lang="fr-FR" sz="1400" kern="1200" dirty="0" err="1">
                          <a:solidFill>
                            <a:schemeClr val="dk1"/>
                          </a:solidFill>
                          <a:latin typeface="+mn-lt"/>
                          <a:ea typeface="+mn-ea"/>
                          <a:cs typeface="+mn-cs"/>
                        </a:rPr>
                        <a:t>assertEquals</a:t>
                      </a:r>
                      <a:endParaRPr lang="fr-FR" sz="1400" kern="1200" dirty="0">
                        <a:solidFill>
                          <a:schemeClr val="dk1"/>
                        </a:solidFill>
                        <a:latin typeface="+mn-lt"/>
                        <a:ea typeface="+mn-ea"/>
                        <a:cs typeface="+mn-cs"/>
                      </a:endParaRPr>
                    </a:p>
                    <a:p>
                      <a:endParaRPr sz="1400" dirty="0"/>
                    </a:p>
                  </a:txBody>
                  <a:tcPr/>
                </a:tc>
                <a:tc>
                  <a:txBody>
                    <a:bodyPr/>
                    <a:lstStyle/>
                    <a:p>
                      <a:r>
                        <a:t>OUI</a:t>
                      </a:r>
                    </a:p>
                  </a:txBody>
                  <a:tcPr/>
                </a:tc>
                <a:extLst>
                  <a:ext uri="{0D108BD9-81ED-4DB2-BD59-A6C34878D82A}">
                    <a16:rowId xmlns:a16="http://schemas.microsoft.com/office/drawing/2014/main" val="10005"/>
                  </a:ext>
                </a:extLst>
              </a:tr>
              <a:tr h="587832">
                <a:tc>
                  <a:txBody>
                    <a:bodyPr/>
                    <a:lstStyle/>
                    <a:p>
                      <a:r>
                        <a:t>Ingrédient</a:t>
                      </a:r>
                    </a:p>
                  </a:txBody>
                  <a:tcPr/>
                </a:tc>
                <a:tc>
                  <a:txBody>
                    <a:bodyPr/>
                    <a:lstStyle/>
                    <a:p>
                      <a:r>
                        <a:rPr sz="1400" dirty="0" err="1"/>
                        <a:t>getN</a:t>
                      </a:r>
                      <a:r>
                        <a:rPr lang="fr-FR" sz="1400" dirty="0"/>
                        <a:t>om</a:t>
                      </a:r>
                      <a:r>
                        <a:rPr sz="1400" dirty="0"/>
                        <a:t>, </a:t>
                      </a:r>
                      <a:r>
                        <a:rPr sz="1400" dirty="0" err="1"/>
                        <a:t>getQuantit</a:t>
                      </a:r>
                      <a:r>
                        <a:rPr lang="fr-FR" sz="1400" dirty="0"/>
                        <a:t>e</a:t>
                      </a:r>
                      <a:endParaRPr sz="1400" dirty="0"/>
                    </a:p>
                  </a:txBody>
                  <a:tcPr/>
                </a:tc>
                <a:tc>
                  <a:txBody>
                    <a:bodyPr/>
                    <a:lstStyle/>
                    <a:p>
                      <a:r>
                        <a:rPr sz="1400"/>
                        <a:t>Récupérer le nom et la quantité de l'ingrédient</a:t>
                      </a:r>
                    </a:p>
                  </a:txBody>
                  <a:tcPr/>
                </a:tc>
                <a:tc>
                  <a:txBody>
                    <a:bodyPr/>
                    <a:lstStyle/>
                    <a:p>
                      <a:r>
                        <a:rPr lang="fr-FR" sz="1400" kern="1200" dirty="0" err="1">
                          <a:solidFill>
                            <a:schemeClr val="dk1"/>
                          </a:solidFill>
                          <a:latin typeface="+mn-lt"/>
                          <a:ea typeface="+mn-ea"/>
                          <a:cs typeface="+mn-cs"/>
                        </a:rPr>
                        <a:t>assertEquals</a:t>
                      </a:r>
                      <a:r>
                        <a:rPr lang="fr-FR" sz="1400" kern="1200" dirty="0">
                          <a:solidFill>
                            <a:schemeClr val="dk1"/>
                          </a:solidFill>
                          <a:latin typeface="+mn-lt"/>
                          <a:ea typeface="+mn-ea"/>
                          <a:cs typeface="+mn-cs"/>
                        </a:rPr>
                        <a:t>,</a:t>
                      </a:r>
                      <a:r>
                        <a:rPr sz="1400" dirty="0"/>
                        <a:t> </a:t>
                      </a:r>
                      <a:endParaRPr lang="fr-FR" sz="1400" dirty="0"/>
                    </a:p>
                    <a:p>
                      <a:r>
                        <a:rPr sz="1400" dirty="0"/>
                        <a:t>assert</a:t>
                      </a:r>
                      <a:r>
                        <a:rPr lang="fr-FR" sz="1400" dirty="0" err="1"/>
                        <a:t>IsInt</a:t>
                      </a:r>
                      <a:endParaRPr sz="1400" dirty="0"/>
                    </a:p>
                  </a:txBody>
                  <a:tcPr/>
                </a:tc>
                <a:tc>
                  <a:txBody>
                    <a:bodyPr/>
                    <a:lstStyle/>
                    <a:p>
                      <a:r>
                        <a:rPr dirty="0"/>
                        <a:t>OUI</a:t>
                      </a:r>
                    </a:p>
                  </a:txBody>
                  <a:tcPr/>
                </a:tc>
                <a:extLst>
                  <a:ext uri="{0D108BD9-81ED-4DB2-BD59-A6C34878D82A}">
                    <a16:rowId xmlns:a16="http://schemas.microsoft.com/office/drawing/2014/main" val="10006"/>
                  </a:ext>
                </a:extLst>
              </a:tr>
            </a:tbl>
          </a:graphicData>
        </a:graphic>
      </p:graphicFrame>
      <p:sp>
        <p:nvSpPr>
          <p:cNvPr id="2" name="Title 1">
            <a:extLst>
              <a:ext uri="{FF2B5EF4-FFF2-40B4-BE49-F238E27FC236}">
                <a16:creationId xmlns:a16="http://schemas.microsoft.com/office/drawing/2014/main" id="{F3F80E3A-5F6E-60EC-3230-FFD12A5C2747}"/>
              </a:ext>
            </a:extLst>
          </p:cNvPr>
          <p:cNvSpPr txBox="1">
            <a:spLocks/>
          </p:cNvSpPr>
          <p:nvPr/>
        </p:nvSpPr>
        <p:spPr>
          <a:xfrm>
            <a:off x="4635088" y="399435"/>
            <a:ext cx="2589497" cy="572630"/>
          </a:xfrm>
          <a:prstGeom prst="rect">
            <a:avLst/>
          </a:prstGeom>
        </p:spPr>
        <p:txBody>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FR" sz="3200" dirty="0"/>
              <a:t>Plan de test</a:t>
            </a:r>
          </a:p>
        </p:txBody>
      </p:sp>
      <p:sp>
        <p:nvSpPr>
          <p:cNvPr id="3" name="ZoneTexte 2">
            <a:extLst>
              <a:ext uri="{FF2B5EF4-FFF2-40B4-BE49-F238E27FC236}">
                <a16:creationId xmlns:a16="http://schemas.microsoft.com/office/drawing/2014/main" id="{D65F8949-059C-1C3B-F983-C14785984EC7}"/>
              </a:ext>
            </a:extLst>
          </p:cNvPr>
          <p:cNvSpPr txBox="1"/>
          <p:nvPr/>
        </p:nvSpPr>
        <p:spPr>
          <a:xfrm>
            <a:off x="5033476" y="5935345"/>
            <a:ext cx="2762428" cy="523220"/>
          </a:xfrm>
          <a:prstGeom prst="rect">
            <a:avLst/>
          </a:prstGeom>
          <a:noFill/>
        </p:spPr>
        <p:txBody>
          <a:bodyPr wrap="square">
            <a:spAutoFit/>
          </a:bodyPr>
          <a:lstStyle/>
          <a:p>
            <a:r>
              <a:rPr lang="fr-FR" sz="2800" dirty="0" err="1"/>
              <a:t>TestCase</a:t>
            </a:r>
            <a:endParaRPr lang="fr-FR" sz="2800" dirty="0"/>
          </a:p>
        </p:txBody>
      </p:sp>
      <p:sp>
        <p:nvSpPr>
          <p:cNvPr id="4" name="Organigramme : Connecteur 3">
            <a:extLst>
              <a:ext uri="{FF2B5EF4-FFF2-40B4-BE49-F238E27FC236}">
                <a16:creationId xmlns:a16="http://schemas.microsoft.com/office/drawing/2014/main" id="{1EEBCB77-A690-AB6E-D5DF-E5C9EBCF4149}"/>
              </a:ext>
            </a:extLst>
          </p:cNvPr>
          <p:cNvSpPr/>
          <p:nvPr/>
        </p:nvSpPr>
        <p:spPr>
          <a:xfrm>
            <a:off x="11531150" y="6497904"/>
            <a:ext cx="553577" cy="277051"/>
          </a:xfrm>
          <a:prstGeom prst="flowChartConnector">
            <a:avLst/>
          </a:prstGeom>
          <a:solidFill>
            <a:schemeClr val="tx1"/>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200" b="1" dirty="0">
                <a:solidFill>
                  <a:schemeClr val="bg1"/>
                </a:solidFill>
              </a:rPr>
              <a:t>44</a:t>
            </a:r>
          </a:p>
        </p:txBody>
      </p:sp>
    </p:spTree>
    <p:extLst>
      <p:ext uri="{BB962C8B-B14F-4D97-AF65-F5344CB8AC3E}">
        <p14:creationId xmlns:p14="http://schemas.microsoft.com/office/powerpoint/2010/main" val="6312336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85A71428-CCE8-48E0-AB6C-83572CB24BA3}"/>
              </a:ext>
            </a:extLst>
          </p:cNvPr>
          <p:cNvPicPr>
            <a:picLocks noChangeAspect="1"/>
          </p:cNvPicPr>
          <p:nvPr/>
        </p:nvPicPr>
        <p:blipFill>
          <a:blip r:embed="rId3"/>
          <a:stretch>
            <a:fillRect/>
          </a:stretch>
        </p:blipFill>
        <p:spPr>
          <a:xfrm>
            <a:off x="2113577" y="957532"/>
            <a:ext cx="7516274" cy="5682104"/>
          </a:xfrm>
          <a:prstGeom prst="rect">
            <a:avLst/>
          </a:prstGeom>
        </p:spPr>
      </p:pic>
      <p:sp>
        <p:nvSpPr>
          <p:cNvPr id="2" name="Organigramme : Connecteur 1">
            <a:extLst>
              <a:ext uri="{FF2B5EF4-FFF2-40B4-BE49-F238E27FC236}">
                <a16:creationId xmlns:a16="http://schemas.microsoft.com/office/drawing/2014/main" id="{3B7AC114-84AE-CC37-7C13-0A073864E135}"/>
              </a:ext>
            </a:extLst>
          </p:cNvPr>
          <p:cNvSpPr/>
          <p:nvPr/>
        </p:nvSpPr>
        <p:spPr>
          <a:xfrm>
            <a:off x="11531150" y="6497904"/>
            <a:ext cx="553577" cy="277051"/>
          </a:xfrm>
          <a:prstGeom prst="flowChartConnector">
            <a:avLst/>
          </a:prstGeom>
          <a:solidFill>
            <a:schemeClr val="tx1"/>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200" b="1" dirty="0">
                <a:solidFill>
                  <a:schemeClr val="bg1"/>
                </a:solidFill>
              </a:rPr>
              <a:t>45</a:t>
            </a:r>
          </a:p>
        </p:txBody>
      </p:sp>
    </p:spTree>
    <p:extLst>
      <p:ext uri="{BB962C8B-B14F-4D97-AF65-F5344CB8AC3E}">
        <p14:creationId xmlns:p14="http://schemas.microsoft.com/office/powerpoint/2010/main" val="72548164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106EE96D-E6D4-06D7-0C5A-F68D948FAB4D}"/>
              </a:ext>
            </a:extLst>
          </p:cNvPr>
          <p:cNvGraphicFramePr>
            <a:graphicFrameLocks noGrp="1"/>
          </p:cNvGraphicFramePr>
          <p:nvPr>
            <p:extLst>
              <p:ext uri="{D42A27DB-BD31-4B8C-83A1-F6EECF244321}">
                <p14:modId xmlns:p14="http://schemas.microsoft.com/office/powerpoint/2010/main" val="3138008236"/>
              </p:ext>
            </p:extLst>
          </p:nvPr>
        </p:nvGraphicFramePr>
        <p:xfrm>
          <a:off x="599337" y="2641064"/>
          <a:ext cx="11313305" cy="1159425"/>
        </p:xfrm>
        <a:graphic>
          <a:graphicData uri="http://schemas.openxmlformats.org/drawingml/2006/table">
            <a:tbl>
              <a:tblPr firstRow="1" bandRow="1">
                <a:tableStyleId>{073A0DAA-6AF3-43AB-8588-CEC1D06C72B9}</a:tableStyleId>
              </a:tblPr>
              <a:tblGrid>
                <a:gridCol w="2262661">
                  <a:extLst>
                    <a:ext uri="{9D8B030D-6E8A-4147-A177-3AD203B41FA5}">
                      <a16:colId xmlns:a16="http://schemas.microsoft.com/office/drawing/2014/main" val="20000"/>
                    </a:ext>
                  </a:extLst>
                </a:gridCol>
                <a:gridCol w="2262661">
                  <a:extLst>
                    <a:ext uri="{9D8B030D-6E8A-4147-A177-3AD203B41FA5}">
                      <a16:colId xmlns:a16="http://schemas.microsoft.com/office/drawing/2014/main" val="20001"/>
                    </a:ext>
                  </a:extLst>
                </a:gridCol>
                <a:gridCol w="2991607">
                  <a:extLst>
                    <a:ext uri="{9D8B030D-6E8A-4147-A177-3AD203B41FA5}">
                      <a16:colId xmlns:a16="http://schemas.microsoft.com/office/drawing/2014/main" val="20002"/>
                    </a:ext>
                  </a:extLst>
                </a:gridCol>
                <a:gridCol w="2181914">
                  <a:extLst>
                    <a:ext uri="{9D8B030D-6E8A-4147-A177-3AD203B41FA5}">
                      <a16:colId xmlns:a16="http://schemas.microsoft.com/office/drawing/2014/main" val="20003"/>
                    </a:ext>
                  </a:extLst>
                </a:gridCol>
                <a:gridCol w="1614462">
                  <a:extLst>
                    <a:ext uri="{9D8B030D-6E8A-4147-A177-3AD203B41FA5}">
                      <a16:colId xmlns:a16="http://schemas.microsoft.com/office/drawing/2014/main" val="20004"/>
                    </a:ext>
                  </a:extLst>
                </a:gridCol>
              </a:tblGrid>
              <a:tr h="570892">
                <a:tc>
                  <a:txBody>
                    <a:bodyPr/>
                    <a:lstStyle/>
                    <a:p>
                      <a:r>
                        <a:rPr lang="fr-FR" dirty="0"/>
                        <a:t>Sujet de test</a:t>
                      </a:r>
                      <a:endParaRPr dirty="0"/>
                    </a:p>
                  </a:txBody>
                  <a:tcPr/>
                </a:tc>
                <a:tc>
                  <a:txBody>
                    <a:bodyPr/>
                    <a:lstStyle/>
                    <a:p>
                      <a:r>
                        <a:rPr dirty="0" err="1"/>
                        <a:t>Méthodes</a:t>
                      </a:r>
                      <a:endParaRPr dirty="0"/>
                    </a:p>
                  </a:txBody>
                  <a:tcPr/>
                </a:tc>
                <a:tc>
                  <a:txBody>
                    <a:bodyPr/>
                    <a:lstStyle/>
                    <a:p>
                      <a:r>
                        <a:t>Descriptions</a:t>
                      </a:r>
                    </a:p>
                  </a:txBody>
                  <a:tcPr/>
                </a:tc>
                <a:tc>
                  <a:txBody>
                    <a:bodyPr/>
                    <a:lstStyle/>
                    <a:p>
                      <a:r>
                        <a:t>Assertions</a:t>
                      </a:r>
                    </a:p>
                  </a:txBody>
                  <a:tcPr/>
                </a:tc>
                <a:tc>
                  <a:txBody>
                    <a:bodyPr/>
                    <a:lstStyle/>
                    <a:p>
                      <a:r>
                        <a:rPr dirty="0" err="1"/>
                        <a:t>Validé</a:t>
                      </a:r>
                      <a:r>
                        <a:rPr dirty="0"/>
                        <a:t> ?</a:t>
                      </a:r>
                    </a:p>
                  </a:txBody>
                  <a:tcPr/>
                </a:tc>
                <a:extLst>
                  <a:ext uri="{0D108BD9-81ED-4DB2-BD59-A6C34878D82A}">
                    <a16:rowId xmlns:a16="http://schemas.microsoft.com/office/drawing/2014/main" val="10000"/>
                  </a:ext>
                </a:extLst>
              </a:tr>
              <a:tr h="588533">
                <a:tc>
                  <a:txBody>
                    <a:bodyPr/>
                    <a:lstStyle/>
                    <a:p>
                      <a:r>
                        <a:rPr lang="fr-FR" dirty="0" err="1"/>
                        <a:t>HomePage</a:t>
                      </a:r>
                      <a:endParaRPr dirty="0"/>
                    </a:p>
                  </a:txBody>
                  <a:tcPr/>
                </a:tc>
                <a:tc>
                  <a:txBody>
                    <a:bodyPr/>
                    <a:lstStyle/>
                    <a:p>
                      <a:r>
                        <a:rPr lang="fr-FR" sz="1400" dirty="0"/>
                        <a:t>GET</a:t>
                      </a:r>
                      <a:endParaRPr sz="1400" dirty="0"/>
                    </a:p>
                  </a:txBody>
                  <a:tcPr/>
                </a:tc>
                <a:tc>
                  <a:txBody>
                    <a:bodyPr/>
                    <a:lstStyle/>
                    <a:p>
                      <a:r>
                        <a:rPr lang="fr-FR" sz="1400" dirty="0" err="1"/>
                        <a:t>Verifie</a:t>
                      </a:r>
                      <a:r>
                        <a:rPr lang="fr-FR" sz="1400" dirty="0"/>
                        <a:t> si il y a un h4 dans le </a:t>
                      </a:r>
                      <a:r>
                        <a:rPr lang="fr-FR" sz="1400" dirty="0" err="1"/>
                        <a:t>homePage</a:t>
                      </a:r>
                      <a:endParaRPr sz="1400" dirty="0"/>
                    </a:p>
                  </a:txBody>
                  <a:tcPr/>
                </a:tc>
                <a:tc>
                  <a:txBody>
                    <a:bodyPr/>
                    <a:lstStyle/>
                    <a:p>
                      <a:r>
                        <a:rPr lang="fr-FR" sz="1400" kern="1200" dirty="0" err="1">
                          <a:solidFill>
                            <a:schemeClr val="dk1"/>
                          </a:solidFill>
                          <a:latin typeface="+mn-lt"/>
                          <a:ea typeface="+mn-ea"/>
                          <a:cs typeface="+mn-cs"/>
                        </a:rPr>
                        <a:t>assertSelectorTextContains</a:t>
                      </a:r>
                      <a:endParaRPr lang="fr-FR" sz="1400" kern="1200" dirty="0">
                        <a:solidFill>
                          <a:schemeClr val="dk1"/>
                        </a:solidFill>
                        <a:latin typeface="+mn-lt"/>
                        <a:ea typeface="+mn-ea"/>
                        <a:cs typeface="+mn-cs"/>
                      </a:endParaRPr>
                    </a:p>
                  </a:txBody>
                  <a:tcPr/>
                </a:tc>
                <a:tc>
                  <a:txBody>
                    <a:bodyPr/>
                    <a:lstStyle/>
                    <a:p>
                      <a:r>
                        <a:rPr dirty="0"/>
                        <a:t>OUI</a:t>
                      </a:r>
                    </a:p>
                  </a:txBody>
                  <a:tcPr/>
                </a:tc>
                <a:extLst>
                  <a:ext uri="{0D108BD9-81ED-4DB2-BD59-A6C34878D82A}">
                    <a16:rowId xmlns:a16="http://schemas.microsoft.com/office/drawing/2014/main" val="10001"/>
                  </a:ext>
                </a:extLst>
              </a:tr>
            </a:tbl>
          </a:graphicData>
        </a:graphic>
      </p:graphicFrame>
      <p:sp>
        <p:nvSpPr>
          <p:cNvPr id="3" name="ZoneTexte 2">
            <a:extLst>
              <a:ext uri="{FF2B5EF4-FFF2-40B4-BE49-F238E27FC236}">
                <a16:creationId xmlns:a16="http://schemas.microsoft.com/office/drawing/2014/main" id="{B334F1B8-91F8-D866-AB21-15A9FD7B5BE8}"/>
              </a:ext>
            </a:extLst>
          </p:cNvPr>
          <p:cNvSpPr txBox="1"/>
          <p:nvPr/>
        </p:nvSpPr>
        <p:spPr>
          <a:xfrm>
            <a:off x="4714786" y="484177"/>
            <a:ext cx="2762428" cy="523220"/>
          </a:xfrm>
          <a:prstGeom prst="rect">
            <a:avLst/>
          </a:prstGeom>
          <a:noFill/>
        </p:spPr>
        <p:txBody>
          <a:bodyPr wrap="square">
            <a:spAutoFit/>
          </a:bodyPr>
          <a:lstStyle/>
          <a:p>
            <a:r>
              <a:rPr lang="fr-FR" sz="2800" dirty="0" err="1"/>
              <a:t>WebTestCase</a:t>
            </a:r>
            <a:endParaRPr lang="fr-FR" sz="2800" dirty="0"/>
          </a:p>
        </p:txBody>
      </p:sp>
      <p:sp>
        <p:nvSpPr>
          <p:cNvPr id="4" name="Organigramme : Connecteur 3">
            <a:extLst>
              <a:ext uri="{FF2B5EF4-FFF2-40B4-BE49-F238E27FC236}">
                <a16:creationId xmlns:a16="http://schemas.microsoft.com/office/drawing/2014/main" id="{1DA95D71-D674-66DA-0340-C4F10BFA76C2}"/>
              </a:ext>
            </a:extLst>
          </p:cNvPr>
          <p:cNvSpPr/>
          <p:nvPr/>
        </p:nvSpPr>
        <p:spPr>
          <a:xfrm>
            <a:off x="11531150" y="6497904"/>
            <a:ext cx="553577" cy="277051"/>
          </a:xfrm>
          <a:prstGeom prst="flowChartConnector">
            <a:avLst/>
          </a:prstGeom>
          <a:solidFill>
            <a:schemeClr val="tx1"/>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200" b="1" dirty="0">
                <a:solidFill>
                  <a:schemeClr val="bg1"/>
                </a:solidFill>
              </a:rPr>
              <a:t>46</a:t>
            </a:r>
          </a:p>
        </p:txBody>
      </p:sp>
    </p:spTree>
    <p:extLst>
      <p:ext uri="{BB962C8B-B14F-4D97-AF65-F5344CB8AC3E}">
        <p14:creationId xmlns:p14="http://schemas.microsoft.com/office/powerpoint/2010/main" val="168950336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D22AAE-766C-BC9A-DDE6-1899A2194A57}"/>
            </a:ext>
          </a:extLst>
        </p:cNvPr>
        <p:cNvGrpSpPr/>
        <p:nvPr/>
      </p:nvGrpSpPr>
      <p:grpSpPr>
        <a:xfrm>
          <a:off x="0" y="0"/>
          <a:ext cx="0" cy="0"/>
          <a:chOff x="0" y="0"/>
          <a:chExt cx="0" cy="0"/>
        </a:xfrm>
      </p:grpSpPr>
      <p:sp>
        <p:nvSpPr>
          <p:cNvPr id="3" name="ZoneTexte 2">
            <a:extLst>
              <a:ext uri="{FF2B5EF4-FFF2-40B4-BE49-F238E27FC236}">
                <a16:creationId xmlns:a16="http://schemas.microsoft.com/office/drawing/2014/main" id="{E369D92A-0039-7858-BFF7-B8A291DF2E43}"/>
              </a:ext>
            </a:extLst>
          </p:cNvPr>
          <p:cNvSpPr txBox="1"/>
          <p:nvPr/>
        </p:nvSpPr>
        <p:spPr>
          <a:xfrm>
            <a:off x="4714786" y="484177"/>
            <a:ext cx="2762428" cy="523220"/>
          </a:xfrm>
          <a:prstGeom prst="rect">
            <a:avLst/>
          </a:prstGeom>
          <a:noFill/>
        </p:spPr>
        <p:txBody>
          <a:bodyPr wrap="square">
            <a:spAutoFit/>
          </a:bodyPr>
          <a:lstStyle/>
          <a:p>
            <a:r>
              <a:rPr lang="fr-FR" sz="2800" dirty="0" err="1"/>
              <a:t>WebTestCase</a:t>
            </a:r>
            <a:endParaRPr lang="fr-FR" sz="2800" dirty="0"/>
          </a:p>
        </p:txBody>
      </p:sp>
      <p:pic>
        <p:nvPicPr>
          <p:cNvPr id="5" name="Image 4">
            <a:extLst>
              <a:ext uri="{FF2B5EF4-FFF2-40B4-BE49-F238E27FC236}">
                <a16:creationId xmlns:a16="http://schemas.microsoft.com/office/drawing/2014/main" id="{863905D6-53DD-96E2-BC2B-D8E70660318D}"/>
              </a:ext>
            </a:extLst>
          </p:cNvPr>
          <p:cNvPicPr>
            <a:picLocks noChangeAspect="1"/>
          </p:cNvPicPr>
          <p:nvPr/>
        </p:nvPicPr>
        <p:blipFill>
          <a:blip r:embed="rId3"/>
          <a:stretch>
            <a:fillRect/>
          </a:stretch>
        </p:blipFill>
        <p:spPr>
          <a:xfrm>
            <a:off x="1990524" y="1780945"/>
            <a:ext cx="8021169" cy="3296110"/>
          </a:xfrm>
          <a:prstGeom prst="rect">
            <a:avLst/>
          </a:prstGeom>
        </p:spPr>
      </p:pic>
      <p:sp>
        <p:nvSpPr>
          <p:cNvPr id="2" name="Organigramme : Connecteur 1">
            <a:extLst>
              <a:ext uri="{FF2B5EF4-FFF2-40B4-BE49-F238E27FC236}">
                <a16:creationId xmlns:a16="http://schemas.microsoft.com/office/drawing/2014/main" id="{69B258B6-5464-E4A8-2526-A6931C55F48D}"/>
              </a:ext>
            </a:extLst>
          </p:cNvPr>
          <p:cNvSpPr/>
          <p:nvPr/>
        </p:nvSpPr>
        <p:spPr>
          <a:xfrm>
            <a:off x="11531150" y="6497904"/>
            <a:ext cx="553577" cy="277051"/>
          </a:xfrm>
          <a:prstGeom prst="flowChartConnector">
            <a:avLst/>
          </a:prstGeom>
          <a:solidFill>
            <a:schemeClr val="tx1"/>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200" b="1" dirty="0">
                <a:solidFill>
                  <a:schemeClr val="bg1"/>
                </a:solidFill>
              </a:rPr>
              <a:t>47</a:t>
            </a:r>
          </a:p>
        </p:txBody>
      </p:sp>
    </p:spTree>
    <p:extLst>
      <p:ext uri="{BB962C8B-B14F-4D97-AF65-F5344CB8AC3E}">
        <p14:creationId xmlns:p14="http://schemas.microsoft.com/office/powerpoint/2010/main" val="12748852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E4D911-2BAC-B50F-4C70-E07618CAA982}"/>
            </a:ext>
          </a:extLst>
        </p:cNvPr>
        <p:cNvGrpSpPr/>
        <p:nvPr/>
      </p:nvGrpSpPr>
      <p:grpSpPr>
        <a:xfrm>
          <a:off x="0" y="0"/>
          <a:ext cx="0" cy="0"/>
          <a:chOff x="0" y="0"/>
          <a:chExt cx="0" cy="0"/>
        </a:xfrm>
      </p:grpSpPr>
      <p:pic>
        <p:nvPicPr>
          <p:cNvPr id="6" name="Image 5">
            <a:extLst>
              <a:ext uri="{FF2B5EF4-FFF2-40B4-BE49-F238E27FC236}">
                <a16:creationId xmlns:a16="http://schemas.microsoft.com/office/drawing/2014/main" id="{7C5A09AD-2F71-AFD9-C495-3C734E9B00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02787" y="2049637"/>
            <a:ext cx="1963554" cy="2942883"/>
          </a:xfrm>
          <a:prstGeom prst="rect">
            <a:avLst/>
          </a:prstGeom>
        </p:spPr>
      </p:pic>
      <p:pic>
        <p:nvPicPr>
          <p:cNvPr id="7" name="Image 6">
            <a:extLst>
              <a:ext uri="{FF2B5EF4-FFF2-40B4-BE49-F238E27FC236}">
                <a16:creationId xmlns:a16="http://schemas.microsoft.com/office/drawing/2014/main" id="{2A49CADF-075D-0F24-AA39-FE8BF5B6FB4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24480" y="2049637"/>
            <a:ext cx="1895475" cy="2942883"/>
          </a:xfrm>
          <a:prstGeom prst="rect">
            <a:avLst/>
          </a:prstGeom>
        </p:spPr>
      </p:pic>
      <p:pic>
        <p:nvPicPr>
          <p:cNvPr id="8" name="Image 7">
            <a:extLst>
              <a:ext uri="{FF2B5EF4-FFF2-40B4-BE49-F238E27FC236}">
                <a16:creationId xmlns:a16="http://schemas.microsoft.com/office/drawing/2014/main" id="{204AF6BD-C555-C834-D110-B68FA387222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05082" y="1999537"/>
            <a:ext cx="1963554" cy="2942883"/>
          </a:xfrm>
          <a:prstGeom prst="rect">
            <a:avLst/>
          </a:prstGeom>
        </p:spPr>
      </p:pic>
      <p:sp>
        <p:nvSpPr>
          <p:cNvPr id="3" name="ZoneTexte 2">
            <a:extLst>
              <a:ext uri="{FF2B5EF4-FFF2-40B4-BE49-F238E27FC236}">
                <a16:creationId xmlns:a16="http://schemas.microsoft.com/office/drawing/2014/main" id="{88013286-DA00-C413-0A6D-E62F04EC28A5}"/>
              </a:ext>
            </a:extLst>
          </p:cNvPr>
          <p:cNvSpPr txBox="1"/>
          <p:nvPr/>
        </p:nvSpPr>
        <p:spPr>
          <a:xfrm>
            <a:off x="3688716" y="142521"/>
            <a:ext cx="5290475" cy="923330"/>
          </a:xfrm>
          <a:prstGeom prst="rect">
            <a:avLst/>
          </a:prstGeom>
          <a:noFill/>
        </p:spPr>
        <p:txBody>
          <a:bodyPr wrap="square" rtlCol="0">
            <a:spAutoFit/>
          </a:bodyPr>
          <a:lstStyle/>
          <a:p>
            <a:r>
              <a:rPr lang="fr-FR" sz="5400" dirty="0">
                <a:solidFill>
                  <a:schemeClr val="tx1">
                    <a:lumMod val="85000"/>
                    <a:lumOff val="15000"/>
                  </a:schemeClr>
                </a:solidFill>
                <a:latin typeface="+mj-lt"/>
                <a:ea typeface="+mj-ea"/>
                <a:cs typeface="+mj-cs"/>
              </a:rPr>
              <a:t>Les</a:t>
            </a:r>
            <a:r>
              <a:rPr lang="fr-FR" sz="4400" b="1" dirty="0">
                <a:latin typeface="Calibri" panose="020F0502020204030204" pitchFamily="34" charset="0"/>
                <a:ea typeface="Calibri" panose="020F0502020204030204" pitchFamily="34" charset="0"/>
                <a:cs typeface="Calibri" panose="020F0502020204030204" pitchFamily="34" charset="0"/>
              </a:rPr>
              <a:t> </a:t>
            </a:r>
            <a:r>
              <a:rPr lang="fr-FR" sz="5400" dirty="0">
                <a:solidFill>
                  <a:schemeClr val="tx1">
                    <a:lumMod val="85000"/>
                    <a:lumOff val="15000"/>
                  </a:schemeClr>
                </a:solidFill>
                <a:latin typeface="+mj-lt"/>
                <a:ea typeface="+mj-ea"/>
                <a:cs typeface="+mj-cs"/>
              </a:rPr>
              <a:t>personas</a:t>
            </a:r>
          </a:p>
        </p:txBody>
      </p:sp>
      <p:sp>
        <p:nvSpPr>
          <p:cNvPr id="2" name="Organigramme : Connecteur 1">
            <a:extLst>
              <a:ext uri="{FF2B5EF4-FFF2-40B4-BE49-F238E27FC236}">
                <a16:creationId xmlns:a16="http://schemas.microsoft.com/office/drawing/2014/main" id="{3CBF2739-F810-BA70-B934-B4C3ECE42184}"/>
              </a:ext>
            </a:extLst>
          </p:cNvPr>
          <p:cNvSpPr/>
          <p:nvPr/>
        </p:nvSpPr>
        <p:spPr>
          <a:xfrm>
            <a:off x="11814395" y="6555035"/>
            <a:ext cx="270331" cy="219919"/>
          </a:xfrm>
          <a:prstGeom prst="flowChartConnector">
            <a:avLst/>
          </a:prstGeom>
          <a:solidFill>
            <a:schemeClr val="tx1"/>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200" b="1" dirty="0">
                <a:solidFill>
                  <a:schemeClr val="bg1"/>
                </a:solidFill>
              </a:rPr>
              <a:t>5</a:t>
            </a:r>
          </a:p>
        </p:txBody>
      </p:sp>
    </p:spTree>
    <p:extLst>
      <p:ext uri="{BB962C8B-B14F-4D97-AF65-F5344CB8AC3E}">
        <p14:creationId xmlns:p14="http://schemas.microsoft.com/office/powerpoint/2010/main" val="12116695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2B007C-BCB7-1CCF-B592-0A3C37564ABE}"/>
            </a:ext>
          </a:extLst>
        </p:cNvPr>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D7A035CE-5539-52E5-F4D2-AECE090D65E3}"/>
              </a:ext>
            </a:extLst>
          </p:cNvPr>
          <p:cNvGraphicFramePr>
            <a:graphicFrameLocks noGrp="1"/>
          </p:cNvGraphicFramePr>
          <p:nvPr>
            <p:extLst>
              <p:ext uri="{D42A27DB-BD31-4B8C-83A1-F6EECF244321}">
                <p14:modId xmlns:p14="http://schemas.microsoft.com/office/powerpoint/2010/main" val="2522394073"/>
              </p:ext>
            </p:extLst>
          </p:nvPr>
        </p:nvGraphicFramePr>
        <p:xfrm>
          <a:off x="599337" y="2641064"/>
          <a:ext cx="11313305" cy="1159425"/>
        </p:xfrm>
        <a:graphic>
          <a:graphicData uri="http://schemas.openxmlformats.org/drawingml/2006/table">
            <a:tbl>
              <a:tblPr firstRow="1" bandRow="1">
                <a:tableStyleId>{073A0DAA-6AF3-43AB-8588-CEC1D06C72B9}</a:tableStyleId>
              </a:tblPr>
              <a:tblGrid>
                <a:gridCol w="2262661">
                  <a:extLst>
                    <a:ext uri="{9D8B030D-6E8A-4147-A177-3AD203B41FA5}">
                      <a16:colId xmlns:a16="http://schemas.microsoft.com/office/drawing/2014/main" val="20000"/>
                    </a:ext>
                  </a:extLst>
                </a:gridCol>
                <a:gridCol w="2262661">
                  <a:extLst>
                    <a:ext uri="{9D8B030D-6E8A-4147-A177-3AD203B41FA5}">
                      <a16:colId xmlns:a16="http://schemas.microsoft.com/office/drawing/2014/main" val="20001"/>
                    </a:ext>
                  </a:extLst>
                </a:gridCol>
                <a:gridCol w="2991607">
                  <a:extLst>
                    <a:ext uri="{9D8B030D-6E8A-4147-A177-3AD203B41FA5}">
                      <a16:colId xmlns:a16="http://schemas.microsoft.com/office/drawing/2014/main" val="20002"/>
                    </a:ext>
                  </a:extLst>
                </a:gridCol>
                <a:gridCol w="2181914">
                  <a:extLst>
                    <a:ext uri="{9D8B030D-6E8A-4147-A177-3AD203B41FA5}">
                      <a16:colId xmlns:a16="http://schemas.microsoft.com/office/drawing/2014/main" val="20003"/>
                    </a:ext>
                  </a:extLst>
                </a:gridCol>
                <a:gridCol w="1614462">
                  <a:extLst>
                    <a:ext uri="{9D8B030D-6E8A-4147-A177-3AD203B41FA5}">
                      <a16:colId xmlns:a16="http://schemas.microsoft.com/office/drawing/2014/main" val="20004"/>
                    </a:ext>
                  </a:extLst>
                </a:gridCol>
              </a:tblGrid>
              <a:tr h="570892">
                <a:tc>
                  <a:txBody>
                    <a:bodyPr/>
                    <a:lstStyle/>
                    <a:p>
                      <a:r>
                        <a:rPr lang="fr-FR" dirty="0"/>
                        <a:t>entité</a:t>
                      </a:r>
                      <a:endParaRPr dirty="0"/>
                    </a:p>
                  </a:txBody>
                  <a:tcPr/>
                </a:tc>
                <a:tc>
                  <a:txBody>
                    <a:bodyPr/>
                    <a:lstStyle/>
                    <a:p>
                      <a:r>
                        <a:rPr dirty="0" err="1"/>
                        <a:t>Méthodes</a:t>
                      </a:r>
                      <a:endParaRPr dirty="0"/>
                    </a:p>
                  </a:txBody>
                  <a:tcPr/>
                </a:tc>
                <a:tc>
                  <a:txBody>
                    <a:bodyPr/>
                    <a:lstStyle/>
                    <a:p>
                      <a:r>
                        <a:t>Descriptions</a:t>
                      </a:r>
                    </a:p>
                  </a:txBody>
                  <a:tcPr/>
                </a:tc>
                <a:tc>
                  <a:txBody>
                    <a:bodyPr/>
                    <a:lstStyle/>
                    <a:p>
                      <a:r>
                        <a:t>Assertions</a:t>
                      </a:r>
                    </a:p>
                  </a:txBody>
                  <a:tcPr/>
                </a:tc>
                <a:tc>
                  <a:txBody>
                    <a:bodyPr/>
                    <a:lstStyle/>
                    <a:p>
                      <a:r>
                        <a:rPr dirty="0" err="1"/>
                        <a:t>Validé</a:t>
                      </a:r>
                      <a:r>
                        <a:rPr dirty="0"/>
                        <a:t> ?</a:t>
                      </a:r>
                    </a:p>
                  </a:txBody>
                  <a:tcPr/>
                </a:tc>
                <a:extLst>
                  <a:ext uri="{0D108BD9-81ED-4DB2-BD59-A6C34878D82A}">
                    <a16:rowId xmlns:a16="http://schemas.microsoft.com/office/drawing/2014/main" val="10000"/>
                  </a:ext>
                </a:extLst>
              </a:tr>
              <a:tr h="588533">
                <a:tc>
                  <a:txBody>
                    <a:bodyPr/>
                    <a:lstStyle/>
                    <a:p>
                      <a:r>
                        <a:rPr lang="fr-FR" dirty="0"/>
                        <a:t>Commentaire</a:t>
                      </a:r>
                      <a:endParaRPr dirty="0"/>
                    </a:p>
                  </a:txBody>
                  <a:tcPr/>
                </a:tc>
                <a:tc>
                  <a:txBody>
                    <a:bodyPr/>
                    <a:lstStyle/>
                    <a:p>
                      <a:r>
                        <a:rPr lang="fr-FR" sz="1400" dirty="0"/>
                        <a:t>GET</a:t>
                      </a:r>
                      <a:endParaRPr sz="1400" dirty="0"/>
                    </a:p>
                  </a:txBody>
                  <a:tcPr/>
                </a:tc>
                <a:tc>
                  <a:txBody>
                    <a:bodyPr/>
                    <a:lstStyle/>
                    <a:p>
                      <a:r>
                        <a:rPr lang="fr-FR" sz="1400" dirty="0" err="1"/>
                        <a:t>Verifie</a:t>
                      </a:r>
                      <a:r>
                        <a:rPr lang="fr-FR" sz="1400" dirty="0"/>
                        <a:t> les contenus </a:t>
                      </a:r>
                      <a:r>
                        <a:rPr lang="fr-FR" sz="1400" dirty="0" err="1"/>
                        <a:t>json</a:t>
                      </a:r>
                      <a:r>
                        <a:rPr lang="fr-FR" sz="1400" dirty="0"/>
                        <a:t> est conforme</a:t>
                      </a:r>
                      <a:endParaRPr sz="1400" dirty="0"/>
                    </a:p>
                  </a:txBody>
                  <a:tcPr/>
                </a:tc>
                <a:tc>
                  <a:txBody>
                    <a:bodyPr/>
                    <a:lstStyle/>
                    <a:p>
                      <a:r>
                        <a:rPr lang="fr-FR" sz="1400" kern="1200" dirty="0" err="1">
                          <a:solidFill>
                            <a:schemeClr val="dk1"/>
                          </a:solidFill>
                          <a:latin typeface="+mn-lt"/>
                          <a:ea typeface="+mn-ea"/>
                          <a:cs typeface="+mn-cs"/>
                        </a:rPr>
                        <a:t>assertJsonContains</a:t>
                      </a:r>
                      <a:endParaRPr lang="fr-FR" sz="1400" kern="1200" dirty="0">
                        <a:solidFill>
                          <a:schemeClr val="dk1"/>
                        </a:solidFill>
                        <a:latin typeface="+mn-lt"/>
                        <a:ea typeface="+mn-ea"/>
                        <a:cs typeface="+mn-cs"/>
                      </a:endParaRPr>
                    </a:p>
                  </a:txBody>
                  <a:tcPr/>
                </a:tc>
                <a:tc>
                  <a:txBody>
                    <a:bodyPr/>
                    <a:lstStyle/>
                    <a:p>
                      <a:r>
                        <a:rPr dirty="0"/>
                        <a:t>OUI</a:t>
                      </a:r>
                    </a:p>
                  </a:txBody>
                  <a:tcPr/>
                </a:tc>
                <a:extLst>
                  <a:ext uri="{0D108BD9-81ED-4DB2-BD59-A6C34878D82A}">
                    <a16:rowId xmlns:a16="http://schemas.microsoft.com/office/drawing/2014/main" val="10001"/>
                  </a:ext>
                </a:extLst>
              </a:tr>
            </a:tbl>
          </a:graphicData>
        </a:graphic>
      </p:graphicFrame>
      <p:sp>
        <p:nvSpPr>
          <p:cNvPr id="3" name="ZoneTexte 2">
            <a:extLst>
              <a:ext uri="{FF2B5EF4-FFF2-40B4-BE49-F238E27FC236}">
                <a16:creationId xmlns:a16="http://schemas.microsoft.com/office/drawing/2014/main" id="{3D940517-8F35-78EC-65ED-C88FDE217045}"/>
              </a:ext>
            </a:extLst>
          </p:cNvPr>
          <p:cNvSpPr txBox="1"/>
          <p:nvPr/>
        </p:nvSpPr>
        <p:spPr>
          <a:xfrm>
            <a:off x="4714786" y="484177"/>
            <a:ext cx="2762428" cy="523220"/>
          </a:xfrm>
          <a:prstGeom prst="rect">
            <a:avLst/>
          </a:prstGeom>
          <a:noFill/>
        </p:spPr>
        <p:txBody>
          <a:bodyPr wrap="square">
            <a:spAutoFit/>
          </a:bodyPr>
          <a:lstStyle/>
          <a:p>
            <a:r>
              <a:rPr lang="fr-FR" sz="2800" dirty="0" err="1"/>
              <a:t>ApiTestCase</a:t>
            </a:r>
            <a:endParaRPr lang="fr-FR" sz="2800" dirty="0"/>
          </a:p>
        </p:txBody>
      </p:sp>
      <p:sp>
        <p:nvSpPr>
          <p:cNvPr id="4" name="Organigramme : Connecteur 3">
            <a:extLst>
              <a:ext uri="{FF2B5EF4-FFF2-40B4-BE49-F238E27FC236}">
                <a16:creationId xmlns:a16="http://schemas.microsoft.com/office/drawing/2014/main" id="{6E3C34EC-8DCE-6F06-F65D-6B1CD50F570A}"/>
              </a:ext>
            </a:extLst>
          </p:cNvPr>
          <p:cNvSpPr/>
          <p:nvPr/>
        </p:nvSpPr>
        <p:spPr>
          <a:xfrm>
            <a:off x="11531150" y="6497904"/>
            <a:ext cx="553577" cy="277051"/>
          </a:xfrm>
          <a:prstGeom prst="flowChartConnector">
            <a:avLst/>
          </a:prstGeom>
          <a:solidFill>
            <a:schemeClr val="tx1"/>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200" b="1" dirty="0">
                <a:solidFill>
                  <a:schemeClr val="bg1"/>
                </a:solidFill>
              </a:rPr>
              <a:t>48</a:t>
            </a:r>
          </a:p>
        </p:txBody>
      </p:sp>
    </p:spTree>
    <p:extLst>
      <p:ext uri="{BB962C8B-B14F-4D97-AF65-F5344CB8AC3E}">
        <p14:creationId xmlns:p14="http://schemas.microsoft.com/office/powerpoint/2010/main" val="225048543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D006E1-76A4-4F13-1012-10E4627AA261}"/>
            </a:ext>
          </a:extLst>
        </p:cNvPr>
        <p:cNvGrpSpPr/>
        <p:nvPr/>
      </p:nvGrpSpPr>
      <p:grpSpPr>
        <a:xfrm>
          <a:off x="0" y="0"/>
          <a:ext cx="0" cy="0"/>
          <a:chOff x="0" y="0"/>
          <a:chExt cx="0" cy="0"/>
        </a:xfrm>
      </p:grpSpPr>
      <p:sp>
        <p:nvSpPr>
          <p:cNvPr id="3" name="ZoneTexte 2">
            <a:extLst>
              <a:ext uri="{FF2B5EF4-FFF2-40B4-BE49-F238E27FC236}">
                <a16:creationId xmlns:a16="http://schemas.microsoft.com/office/drawing/2014/main" id="{E5EDDE07-5AC3-95FE-96F6-37DF1EC8CAC8}"/>
              </a:ext>
            </a:extLst>
          </p:cNvPr>
          <p:cNvSpPr txBox="1"/>
          <p:nvPr/>
        </p:nvSpPr>
        <p:spPr>
          <a:xfrm>
            <a:off x="4473247" y="147747"/>
            <a:ext cx="2762428" cy="523220"/>
          </a:xfrm>
          <a:prstGeom prst="rect">
            <a:avLst/>
          </a:prstGeom>
          <a:noFill/>
        </p:spPr>
        <p:txBody>
          <a:bodyPr wrap="square">
            <a:spAutoFit/>
          </a:bodyPr>
          <a:lstStyle/>
          <a:p>
            <a:r>
              <a:rPr lang="fr-FR" sz="2800" dirty="0" err="1"/>
              <a:t>ApiTestCase</a:t>
            </a:r>
            <a:endParaRPr lang="fr-FR" sz="2800" dirty="0"/>
          </a:p>
        </p:txBody>
      </p:sp>
      <p:pic>
        <p:nvPicPr>
          <p:cNvPr id="5" name="Image 4">
            <a:extLst>
              <a:ext uri="{FF2B5EF4-FFF2-40B4-BE49-F238E27FC236}">
                <a16:creationId xmlns:a16="http://schemas.microsoft.com/office/drawing/2014/main" id="{11B5A1D3-5BA7-3CAC-8DED-3D3746F68911}"/>
              </a:ext>
            </a:extLst>
          </p:cNvPr>
          <p:cNvPicPr>
            <a:picLocks noChangeAspect="1"/>
          </p:cNvPicPr>
          <p:nvPr/>
        </p:nvPicPr>
        <p:blipFill>
          <a:blip r:embed="rId3"/>
          <a:stretch>
            <a:fillRect/>
          </a:stretch>
        </p:blipFill>
        <p:spPr>
          <a:xfrm>
            <a:off x="1659803" y="855731"/>
            <a:ext cx="8630854" cy="5734850"/>
          </a:xfrm>
          <a:prstGeom prst="rect">
            <a:avLst/>
          </a:prstGeom>
        </p:spPr>
      </p:pic>
      <p:sp>
        <p:nvSpPr>
          <p:cNvPr id="2" name="Organigramme : Connecteur 1">
            <a:extLst>
              <a:ext uri="{FF2B5EF4-FFF2-40B4-BE49-F238E27FC236}">
                <a16:creationId xmlns:a16="http://schemas.microsoft.com/office/drawing/2014/main" id="{116696CD-5159-3A4F-A965-9B8D761625EC}"/>
              </a:ext>
            </a:extLst>
          </p:cNvPr>
          <p:cNvSpPr/>
          <p:nvPr/>
        </p:nvSpPr>
        <p:spPr>
          <a:xfrm>
            <a:off x="11531150" y="6497904"/>
            <a:ext cx="553577" cy="277051"/>
          </a:xfrm>
          <a:prstGeom prst="flowChartConnector">
            <a:avLst/>
          </a:prstGeom>
          <a:solidFill>
            <a:schemeClr val="tx1"/>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200" b="1" dirty="0">
                <a:solidFill>
                  <a:schemeClr val="bg1"/>
                </a:solidFill>
              </a:rPr>
              <a:t>49</a:t>
            </a:r>
          </a:p>
        </p:txBody>
      </p:sp>
    </p:spTree>
    <p:extLst>
      <p:ext uri="{BB962C8B-B14F-4D97-AF65-F5344CB8AC3E}">
        <p14:creationId xmlns:p14="http://schemas.microsoft.com/office/powerpoint/2010/main" val="97292517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 7">
            <a:extLst>
              <a:ext uri="{FF2B5EF4-FFF2-40B4-BE49-F238E27FC236}">
                <a16:creationId xmlns:a16="http://schemas.microsoft.com/office/drawing/2014/main" id="{9A58A3CC-7E06-4C9F-4A06-9B51BAA21CB5}"/>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6140787" y="2656917"/>
            <a:ext cx="1245703" cy="685967"/>
          </a:xfrm>
          <a:prstGeom prst="rect">
            <a:avLst/>
          </a:prstGeom>
        </p:spPr>
      </p:pic>
      <p:pic>
        <p:nvPicPr>
          <p:cNvPr id="14" name="Image 13">
            <a:extLst>
              <a:ext uri="{FF2B5EF4-FFF2-40B4-BE49-F238E27FC236}">
                <a16:creationId xmlns:a16="http://schemas.microsoft.com/office/drawing/2014/main" id="{59D8F827-CB02-5BB4-FA39-3B0376538E62}"/>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6096000" y="5152504"/>
            <a:ext cx="1105778" cy="1105778"/>
          </a:xfrm>
          <a:prstGeom prst="rect">
            <a:avLst/>
          </a:prstGeom>
        </p:spPr>
      </p:pic>
      <p:pic>
        <p:nvPicPr>
          <p:cNvPr id="17" name="Image 16">
            <a:extLst>
              <a:ext uri="{FF2B5EF4-FFF2-40B4-BE49-F238E27FC236}">
                <a16:creationId xmlns:a16="http://schemas.microsoft.com/office/drawing/2014/main" id="{A53B2227-7319-362C-C059-BCEDF85E4655}"/>
              </a:ext>
            </a:extLst>
          </p:cNvPr>
          <p:cNvPicPr>
            <a:picLocks noChangeAspect="1"/>
          </p:cNvPicPr>
          <p:nvPr/>
        </p:nvPicPr>
        <p:blipFill>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6140786" y="4007324"/>
            <a:ext cx="1245704" cy="685968"/>
          </a:xfrm>
          <a:prstGeom prst="rect">
            <a:avLst/>
          </a:prstGeom>
        </p:spPr>
      </p:pic>
      <p:pic>
        <p:nvPicPr>
          <p:cNvPr id="20" name="Image 19">
            <a:extLst>
              <a:ext uri="{FF2B5EF4-FFF2-40B4-BE49-F238E27FC236}">
                <a16:creationId xmlns:a16="http://schemas.microsoft.com/office/drawing/2014/main" id="{401E5CF1-B5DE-E757-55C0-BF9399376659}"/>
              </a:ext>
            </a:extLst>
          </p:cNvPr>
          <p:cNvPicPr>
            <a:picLocks noChangeAspect="1"/>
          </p:cNvPicPr>
          <p:nvPr/>
        </p:nvPicPr>
        <p:blipFill>
          <a:blip r:embed="rId9">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2871459" y="5226322"/>
            <a:ext cx="2276208" cy="708876"/>
          </a:xfrm>
          <a:prstGeom prst="rect">
            <a:avLst/>
          </a:prstGeom>
        </p:spPr>
      </p:pic>
      <p:grpSp>
        <p:nvGrpSpPr>
          <p:cNvPr id="28" name="Groupe 27">
            <a:extLst>
              <a:ext uri="{FF2B5EF4-FFF2-40B4-BE49-F238E27FC236}">
                <a16:creationId xmlns:a16="http://schemas.microsoft.com/office/drawing/2014/main" id="{1D839327-EB0C-FAC7-5DC5-2C58353A76B1}"/>
              </a:ext>
            </a:extLst>
          </p:cNvPr>
          <p:cNvGrpSpPr/>
          <p:nvPr/>
        </p:nvGrpSpPr>
        <p:grpSpPr>
          <a:xfrm>
            <a:off x="3552363" y="2656917"/>
            <a:ext cx="914400" cy="1291329"/>
            <a:chOff x="6702287" y="2204051"/>
            <a:chExt cx="914400" cy="1291329"/>
          </a:xfrm>
        </p:grpSpPr>
        <p:pic>
          <p:nvPicPr>
            <p:cNvPr id="5" name="Graphique 4" descr="Ordinateur avec un remplissage uni">
              <a:extLst>
                <a:ext uri="{FF2B5EF4-FFF2-40B4-BE49-F238E27FC236}">
                  <a16:creationId xmlns:a16="http://schemas.microsoft.com/office/drawing/2014/main" id="{73BFD2B6-89EE-DE3D-261C-B1AFF2755864}"/>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702287" y="2580980"/>
              <a:ext cx="914400" cy="914400"/>
            </a:xfrm>
            <a:prstGeom prst="rect">
              <a:avLst/>
            </a:prstGeom>
          </p:spPr>
        </p:pic>
        <p:pic>
          <p:nvPicPr>
            <p:cNvPr id="26" name="Image 25">
              <a:extLst>
                <a:ext uri="{FF2B5EF4-FFF2-40B4-BE49-F238E27FC236}">
                  <a16:creationId xmlns:a16="http://schemas.microsoft.com/office/drawing/2014/main" id="{0FBD44E5-2B95-D865-9EFC-7613A85A8667}"/>
                </a:ext>
              </a:extLst>
            </p:cNvPr>
            <p:cNvPicPr>
              <a:picLocks noChangeAspect="1"/>
            </p:cNvPicPr>
            <p:nvPr/>
          </p:nvPicPr>
          <p:blipFill>
            <a:blip r:embed="rId13">
              <a:extLst>
                <a:ext uri="{28A0092B-C50C-407E-A947-70E740481C1C}">
                  <a14:useLocalDpi xmlns:a14="http://schemas.microsoft.com/office/drawing/2010/main" val="0"/>
                </a:ext>
                <a:ext uri="{837473B0-CC2E-450A-ABE3-18F120FF3D39}">
                  <a1611:picAttrSrcUrl xmlns:a1611="http://schemas.microsoft.com/office/drawing/2016/11/main" r:id="rId14"/>
                </a:ext>
              </a:extLst>
            </a:blip>
            <a:stretch>
              <a:fillRect/>
            </a:stretch>
          </p:blipFill>
          <p:spPr>
            <a:xfrm>
              <a:off x="6840486" y="2204051"/>
              <a:ext cx="638002" cy="528806"/>
            </a:xfrm>
            <a:prstGeom prst="rect">
              <a:avLst/>
            </a:prstGeom>
          </p:spPr>
        </p:pic>
      </p:grpSp>
      <p:pic>
        <p:nvPicPr>
          <p:cNvPr id="30" name="Image 29">
            <a:extLst>
              <a:ext uri="{FF2B5EF4-FFF2-40B4-BE49-F238E27FC236}">
                <a16:creationId xmlns:a16="http://schemas.microsoft.com/office/drawing/2014/main" id="{2FF637DC-F833-E814-AE9E-5734018F8EF5}"/>
              </a:ext>
            </a:extLst>
          </p:cNvPr>
          <p:cNvPicPr>
            <a:picLocks noChangeAspect="1"/>
          </p:cNvPicPr>
          <p:nvPr/>
        </p:nvPicPr>
        <p:blipFill>
          <a:blip r:embed="rId15">
            <a:extLst>
              <a:ext uri="{28A0092B-C50C-407E-A947-70E740481C1C}">
                <a14:useLocalDpi xmlns:a14="http://schemas.microsoft.com/office/drawing/2010/main" val="0"/>
              </a:ext>
              <a:ext uri="{837473B0-CC2E-450A-ABE3-18F120FF3D39}">
                <a1611:picAttrSrcUrl xmlns:a1611="http://schemas.microsoft.com/office/drawing/2016/11/main" r:id="rId16"/>
              </a:ext>
            </a:extLst>
          </a:blip>
          <a:stretch>
            <a:fillRect/>
          </a:stretch>
        </p:blipFill>
        <p:spPr>
          <a:xfrm>
            <a:off x="6015683" y="1257999"/>
            <a:ext cx="1495913" cy="807559"/>
          </a:xfrm>
          <a:prstGeom prst="rect">
            <a:avLst/>
          </a:prstGeom>
        </p:spPr>
      </p:pic>
      <p:sp>
        <p:nvSpPr>
          <p:cNvPr id="32" name="Titre 1">
            <a:extLst>
              <a:ext uri="{FF2B5EF4-FFF2-40B4-BE49-F238E27FC236}">
                <a16:creationId xmlns:a16="http://schemas.microsoft.com/office/drawing/2014/main" id="{0E9376AB-C81C-8049-07D8-6A7D2B47B4AC}"/>
              </a:ext>
            </a:extLst>
          </p:cNvPr>
          <p:cNvSpPr txBox="1">
            <a:spLocks/>
          </p:cNvSpPr>
          <p:nvPr/>
        </p:nvSpPr>
        <p:spPr>
          <a:xfrm>
            <a:off x="1004646" y="81695"/>
            <a:ext cx="10182708" cy="577245"/>
          </a:xfrm>
          <a:prstGeom prst="rect">
            <a:avLst/>
          </a:prstGeom>
        </p:spPr>
        <p:txBody>
          <a:bodyPr>
            <a:norm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fr-FR" sz="2800"/>
              <a:t>Déploiement et mise en place d’un pipeline CI/CD</a:t>
            </a:r>
            <a:endParaRPr lang="fr-FR" sz="2800" dirty="0"/>
          </a:p>
        </p:txBody>
      </p:sp>
      <p:sp>
        <p:nvSpPr>
          <p:cNvPr id="2" name="Organigramme : Connecteur 1">
            <a:extLst>
              <a:ext uri="{FF2B5EF4-FFF2-40B4-BE49-F238E27FC236}">
                <a16:creationId xmlns:a16="http://schemas.microsoft.com/office/drawing/2014/main" id="{8EC73EA0-0659-DC2D-789B-FB2F418E4261}"/>
              </a:ext>
            </a:extLst>
          </p:cNvPr>
          <p:cNvSpPr/>
          <p:nvPr/>
        </p:nvSpPr>
        <p:spPr>
          <a:xfrm>
            <a:off x="11531150" y="6497904"/>
            <a:ext cx="553577" cy="277051"/>
          </a:xfrm>
          <a:prstGeom prst="flowChartConnector">
            <a:avLst/>
          </a:prstGeom>
          <a:solidFill>
            <a:schemeClr val="tx1"/>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200" b="1" dirty="0">
                <a:solidFill>
                  <a:schemeClr val="bg1"/>
                </a:solidFill>
              </a:rPr>
              <a:t>50</a:t>
            </a:r>
          </a:p>
        </p:txBody>
      </p:sp>
    </p:spTree>
    <p:extLst>
      <p:ext uri="{BB962C8B-B14F-4D97-AF65-F5344CB8AC3E}">
        <p14:creationId xmlns:p14="http://schemas.microsoft.com/office/powerpoint/2010/main" val="3352732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additive="base">
                                        <p:cTn id="7" dur="500" fill="hold"/>
                                        <p:tgtEl>
                                          <p:spTgt spid="28"/>
                                        </p:tgtEl>
                                        <p:attrNameLst>
                                          <p:attrName>ppt_x</p:attrName>
                                        </p:attrNameLst>
                                      </p:cBhvr>
                                      <p:tavLst>
                                        <p:tav tm="0">
                                          <p:val>
                                            <p:strVal val="0-#ppt_w/2"/>
                                          </p:val>
                                        </p:tav>
                                        <p:tav tm="100000">
                                          <p:val>
                                            <p:strVal val="#ppt_x"/>
                                          </p:val>
                                        </p:tav>
                                      </p:tavLst>
                                    </p:anim>
                                    <p:anim calcmode="lin" valueType="num">
                                      <p:cBhvr additive="base">
                                        <p:cTn id="8" dur="500" fill="hold"/>
                                        <p:tgtEl>
                                          <p:spTgt spid="28"/>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30"/>
                                        </p:tgtEl>
                                        <p:attrNameLst>
                                          <p:attrName>style.visibility</p:attrName>
                                        </p:attrNameLst>
                                      </p:cBhvr>
                                      <p:to>
                                        <p:strVal val="visible"/>
                                      </p:to>
                                    </p:set>
                                    <p:anim calcmode="lin" valueType="num">
                                      <p:cBhvr additive="base">
                                        <p:cTn id="13" dur="500" fill="hold"/>
                                        <p:tgtEl>
                                          <p:spTgt spid="30"/>
                                        </p:tgtEl>
                                        <p:attrNameLst>
                                          <p:attrName>ppt_x</p:attrName>
                                        </p:attrNameLst>
                                      </p:cBhvr>
                                      <p:tavLst>
                                        <p:tav tm="0">
                                          <p:val>
                                            <p:strVal val="1+#ppt_w/2"/>
                                          </p:val>
                                        </p:tav>
                                        <p:tav tm="100000">
                                          <p:val>
                                            <p:strVal val="#ppt_x"/>
                                          </p:val>
                                        </p:tav>
                                      </p:tavLst>
                                    </p:anim>
                                    <p:anim calcmode="lin" valueType="num">
                                      <p:cBhvr additive="base">
                                        <p:cTn id="14" dur="500" fill="hold"/>
                                        <p:tgtEl>
                                          <p:spTgt spid="30"/>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1+#ppt_w/2"/>
                                          </p:val>
                                        </p:tav>
                                        <p:tav tm="100000">
                                          <p:val>
                                            <p:strVal val="#ppt_x"/>
                                          </p:val>
                                        </p:tav>
                                      </p:tavLst>
                                    </p:anim>
                                    <p:anim calcmode="lin" valueType="num">
                                      <p:cBhvr additive="base">
                                        <p:cTn id="20"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nodeType="clickEffect">
                                  <p:stCondLst>
                                    <p:cond delay="0"/>
                                  </p:stCondLst>
                                  <p:childTnLst>
                                    <p:set>
                                      <p:cBhvr>
                                        <p:cTn id="24" dur="1" fill="hold">
                                          <p:stCondLst>
                                            <p:cond delay="0"/>
                                          </p:stCondLst>
                                        </p:cTn>
                                        <p:tgtEl>
                                          <p:spTgt spid="17"/>
                                        </p:tgtEl>
                                        <p:attrNameLst>
                                          <p:attrName>style.visibility</p:attrName>
                                        </p:attrNameLst>
                                      </p:cBhvr>
                                      <p:to>
                                        <p:strVal val="visible"/>
                                      </p:to>
                                    </p:set>
                                    <p:anim calcmode="lin" valueType="num">
                                      <p:cBhvr additive="base">
                                        <p:cTn id="25" dur="500" fill="hold"/>
                                        <p:tgtEl>
                                          <p:spTgt spid="17"/>
                                        </p:tgtEl>
                                        <p:attrNameLst>
                                          <p:attrName>ppt_x</p:attrName>
                                        </p:attrNameLst>
                                      </p:cBhvr>
                                      <p:tavLst>
                                        <p:tav tm="0">
                                          <p:val>
                                            <p:strVal val="1+#ppt_w/2"/>
                                          </p:val>
                                        </p:tav>
                                        <p:tav tm="100000">
                                          <p:val>
                                            <p:strVal val="#ppt_x"/>
                                          </p:val>
                                        </p:tav>
                                      </p:tavLst>
                                    </p:anim>
                                    <p:anim calcmode="lin" valueType="num">
                                      <p:cBhvr additive="base">
                                        <p:cTn id="26" dur="500" fill="hold"/>
                                        <p:tgtEl>
                                          <p:spTgt spid="17"/>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2" fill="hold" nodeType="clickEffect">
                                  <p:stCondLst>
                                    <p:cond delay="0"/>
                                  </p:stCondLst>
                                  <p:childTnLst>
                                    <p:set>
                                      <p:cBhvr>
                                        <p:cTn id="30" dur="1" fill="hold">
                                          <p:stCondLst>
                                            <p:cond delay="0"/>
                                          </p:stCondLst>
                                        </p:cTn>
                                        <p:tgtEl>
                                          <p:spTgt spid="14"/>
                                        </p:tgtEl>
                                        <p:attrNameLst>
                                          <p:attrName>style.visibility</p:attrName>
                                        </p:attrNameLst>
                                      </p:cBhvr>
                                      <p:to>
                                        <p:strVal val="visible"/>
                                      </p:to>
                                    </p:set>
                                    <p:anim calcmode="lin" valueType="num">
                                      <p:cBhvr additive="base">
                                        <p:cTn id="31" dur="500" fill="hold"/>
                                        <p:tgtEl>
                                          <p:spTgt spid="14"/>
                                        </p:tgtEl>
                                        <p:attrNameLst>
                                          <p:attrName>ppt_x</p:attrName>
                                        </p:attrNameLst>
                                      </p:cBhvr>
                                      <p:tavLst>
                                        <p:tav tm="0">
                                          <p:val>
                                            <p:strVal val="1+#ppt_w/2"/>
                                          </p:val>
                                        </p:tav>
                                        <p:tav tm="100000">
                                          <p:val>
                                            <p:strVal val="#ppt_x"/>
                                          </p:val>
                                        </p:tav>
                                      </p:tavLst>
                                    </p:anim>
                                    <p:anim calcmode="lin" valueType="num">
                                      <p:cBhvr additive="base">
                                        <p:cTn id="32" dur="5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357BC37-4451-FCBD-CBE4-9A23DAC81B4E}"/>
              </a:ext>
            </a:extLst>
          </p:cNvPr>
          <p:cNvSpPr>
            <a:spLocks noGrp="1"/>
          </p:cNvSpPr>
          <p:nvPr>
            <p:ph type="title"/>
          </p:nvPr>
        </p:nvSpPr>
        <p:spPr>
          <a:xfrm>
            <a:off x="1321904" y="306333"/>
            <a:ext cx="10182708" cy="577245"/>
          </a:xfrm>
        </p:spPr>
        <p:txBody>
          <a:bodyPr>
            <a:normAutofit/>
          </a:bodyPr>
          <a:lstStyle/>
          <a:p>
            <a:pPr algn="ctr"/>
            <a:r>
              <a:rPr lang="fr-FR" sz="2800" dirty="0"/>
              <a:t>Déploiement et mise en place d’un pipeline CI/CD</a:t>
            </a:r>
          </a:p>
        </p:txBody>
      </p:sp>
      <p:pic>
        <p:nvPicPr>
          <p:cNvPr id="5" name="Image 4">
            <a:extLst>
              <a:ext uri="{FF2B5EF4-FFF2-40B4-BE49-F238E27FC236}">
                <a16:creationId xmlns:a16="http://schemas.microsoft.com/office/drawing/2014/main" id="{41571EEA-0946-1B63-77DE-7EC387A46E1C}"/>
              </a:ext>
            </a:extLst>
          </p:cNvPr>
          <p:cNvPicPr>
            <a:picLocks noChangeAspect="1"/>
          </p:cNvPicPr>
          <p:nvPr/>
        </p:nvPicPr>
        <p:blipFill>
          <a:blip r:embed="rId3"/>
          <a:stretch>
            <a:fillRect/>
          </a:stretch>
        </p:blipFill>
        <p:spPr>
          <a:xfrm>
            <a:off x="2908641" y="965771"/>
            <a:ext cx="6374718" cy="5820309"/>
          </a:xfrm>
          <a:prstGeom prst="rect">
            <a:avLst/>
          </a:prstGeom>
        </p:spPr>
      </p:pic>
      <p:sp>
        <p:nvSpPr>
          <p:cNvPr id="3" name="Organigramme : Connecteur 2">
            <a:extLst>
              <a:ext uri="{FF2B5EF4-FFF2-40B4-BE49-F238E27FC236}">
                <a16:creationId xmlns:a16="http://schemas.microsoft.com/office/drawing/2014/main" id="{D92A4DFC-4271-6008-4D46-1D7AF30DEEEE}"/>
              </a:ext>
            </a:extLst>
          </p:cNvPr>
          <p:cNvSpPr/>
          <p:nvPr/>
        </p:nvSpPr>
        <p:spPr>
          <a:xfrm>
            <a:off x="11531150" y="6497904"/>
            <a:ext cx="553577" cy="277051"/>
          </a:xfrm>
          <a:prstGeom prst="flowChartConnector">
            <a:avLst/>
          </a:prstGeom>
          <a:solidFill>
            <a:schemeClr val="tx1"/>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200" b="1" dirty="0">
                <a:solidFill>
                  <a:schemeClr val="bg1"/>
                </a:solidFill>
              </a:rPr>
              <a:t>51</a:t>
            </a:r>
          </a:p>
        </p:txBody>
      </p:sp>
    </p:spTree>
    <p:extLst>
      <p:ext uri="{BB962C8B-B14F-4D97-AF65-F5344CB8AC3E}">
        <p14:creationId xmlns:p14="http://schemas.microsoft.com/office/powerpoint/2010/main" val="306003093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a:extLst>
              <a:ext uri="{FF2B5EF4-FFF2-40B4-BE49-F238E27FC236}">
                <a16:creationId xmlns:a16="http://schemas.microsoft.com/office/drawing/2014/main" id="{C7BD5308-3236-A684-B9A3-AB513AEDD5EA}"/>
              </a:ext>
            </a:extLst>
          </p:cNvPr>
          <p:cNvPicPr>
            <a:picLocks noChangeAspect="1"/>
          </p:cNvPicPr>
          <p:nvPr/>
        </p:nvPicPr>
        <p:blipFill>
          <a:blip r:embed="rId3"/>
          <a:stretch>
            <a:fillRect/>
          </a:stretch>
        </p:blipFill>
        <p:spPr>
          <a:xfrm>
            <a:off x="402447" y="187313"/>
            <a:ext cx="5334744" cy="1781424"/>
          </a:xfrm>
          <a:prstGeom prst="rect">
            <a:avLst/>
          </a:prstGeom>
        </p:spPr>
      </p:pic>
      <p:pic>
        <p:nvPicPr>
          <p:cNvPr id="8" name="Image 7">
            <a:extLst>
              <a:ext uri="{FF2B5EF4-FFF2-40B4-BE49-F238E27FC236}">
                <a16:creationId xmlns:a16="http://schemas.microsoft.com/office/drawing/2014/main" id="{3E948025-512C-6A28-B547-495BEE58AAE3}"/>
              </a:ext>
            </a:extLst>
          </p:cNvPr>
          <p:cNvPicPr>
            <a:picLocks noChangeAspect="1"/>
          </p:cNvPicPr>
          <p:nvPr/>
        </p:nvPicPr>
        <p:blipFill>
          <a:blip r:embed="rId4"/>
          <a:stretch>
            <a:fillRect/>
          </a:stretch>
        </p:blipFill>
        <p:spPr>
          <a:xfrm>
            <a:off x="1981418" y="1194496"/>
            <a:ext cx="4429743" cy="1514686"/>
          </a:xfrm>
          <a:prstGeom prst="rect">
            <a:avLst/>
          </a:prstGeom>
        </p:spPr>
      </p:pic>
      <p:pic>
        <p:nvPicPr>
          <p:cNvPr id="10" name="Image 9">
            <a:extLst>
              <a:ext uri="{FF2B5EF4-FFF2-40B4-BE49-F238E27FC236}">
                <a16:creationId xmlns:a16="http://schemas.microsoft.com/office/drawing/2014/main" id="{45AB1344-7FED-3E5F-B481-C6807B9B6540}"/>
              </a:ext>
            </a:extLst>
          </p:cNvPr>
          <p:cNvPicPr>
            <a:picLocks noChangeAspect="1"/>
          </p:cNvPicPr>
          <p:nvPr/>
        </p:nvPicPr>
        <p:blipFill>
          <a:blip r:embed="rId5"/>
          <a:stretch>
            <a:fillRect/>
          </a:stretch>
        </p:blipFill>
        <p:spPr>
          <a:xfrm>
            <a:off x="3785767" y="1834201"/>
            <a:ext cx="4839375" cy="2276793"/>
          </a:xfrm>
          <a:prstGeom prst="rect">
            <a:avLst/>
          </a:prstGeom>
        </p:spPr>
      </p:pic>
      <p:pic>
        <p:nvPicPr>
          <p:cNvPr id="12" name="Image 11">
            <a:extLst>
              <a:ext uri="{FF2B5EF4-FFF2-40B4-BE49-F238E27FC236}">
                <a16:creationId xmlns:a16="http://schemas.microsoft.com/office/drawing/2014/main" id="{9838AA49-B81F-2556-8B20-A2BED5F882DB}"/>
              </a:ext>
            </a:extLst>
          </p:cNvPr>
          <p:cNvPicPr>
            <a:picLocks noChangeAspect="1"/>
          </p:cNvPicPr>
          <p:nvPr/>
        </p:nvPicPr>
        <p:blipFill>
          <a:blip r:embed="rId6"/>
          <a:stretch>
            <a:fillRect/>
          </a:stretch>
        </p:blipFill>
        <p:spPr>
          <a:xfrm>
            <a:off x="5148032" y="2477236"/>
            <a:ext cx="6954220" cy="2257740"/>
          </a:xfrm>
          <a:prstGeom prst="rect">
            <a:avLst/>
          </a:prstGeom>
        </p:spPr>
      </p:pic>
      <p:pic>
        <p:nvPicPr>
          <p:cNvPr id="14" name="Image 13">
            <a:extLst>
              <a:ext uri="{FF2B5EF4-FFF2-40B4-BE49-F238E27FC236}">
                <a16:creationId xmlns:a16="http://schemas.microsoft.com/office/drawing/2014/main" id="{D0BD0712-53D8-9879-4480-FD251C6CF829}"/>
              </a:ext>
            </a:extLst>
          </p:cNvPr>
          <p:cNvPicPr>
            <a:picLocks noChangeAspect="1"/>
          </p:cNvPicPr>
          <p:nvPr/>
        </p:nvPicPr>
        <p:blipFill>
          <a:blip r:embed="rId7"/>
          <a:stretch>
            <a:fillRect/>
          </a:stretch>
        </p:blipFill>
        <p:spPr>
          <a:xfrm>
            <a:off x="6429359" y="4268488"/>
            <a:ext cx="3810532" cy="1219370"/>
          </a:xfrm>
          <a:prstGeom prst="rect">
            <a:avLst/>
          </a:prstGeom>
        </p:spPr>
      </p:pic>
      <p:pic>
        <p:nvPicPr>
          <p:cNvPr id="16" name="Image 15">
            <a:extLst>
              <a:ext uri="{FF2B5EF4-FFF2-40B4-BE49-F238E27FC236}">
                <a16:creationId xmlns:a16="http://schemas.microsoft.com/office/drawing/2014/main" id="{40E67B36-A3D1-4652-D44C-360AF8E82834}"/>
              </a:ext>
            </a:extLst>
          </p:cNvPr>
          <p:cNvPicPr>
            <a:picLocks noChangeAspect="1"/>
          </p:cNvPicPr>
          <p:nvPr/>
        </p:nvPicPr>
        <p:blipFill>
          <a:blip r:embed="rId8"/>
          <a:stretch>
            <a:fillRect/>
          </a:stretch>
        </p:blipFill>
        <p:spPr>
          <a:xfrm>
            <a:off x="3384789" y="4930566"/>
            <a:ext cx="4382112" cy="1667108"/>
          </a:xfrm>
          <a:prstGeom prst="rect">
            <a:avLst/>
          </a:prstGeom>
        </p:spPr>
      </p:pic>
      <p:pic>
        <p:nvPicPr>
          <p:cNvPr id="18" name="Image 17">
            <a:extLst>
              <a:ext uri="{FF2B5EF4-FFF2-40B4-BE49-F238E27FC236}">
                <a16:creationId xmlns:a16="http://schemas.microsoft.com/office/drawing/2014/main" id="{90B678C5-8BE0-977F-A9D0-E62A828EAE83}"/>
              </a:ext>
            </a:extLst>
          </p:cNvPr>
          <p:cNvPicPr>
            <a:picLocks noChangeAspect="1"/>
          </p:cNvPicPr>
          <p:nvPr/>
        </p:nvPicPr>
        <p:blipFill>
          <a:blip r:embed="rId9"/>
          <a:stretch>
            <a:fillRect/>
          </a:stretch>
        </p:blipFill>
        <p:spPr>
          <a:xfrm>
            <a:off x="89748" y="4478376"/>
            <a:ext cx="7687748" cy="2333951"/>
          </a:xfrm>
          <a:prstGeom prst="rect">
            <a:avLst/>
          </a:prstGeom>
        </p:spPr>
      </p:pic>
      <p:sp>
        <p:nvSpPr>
          <p:cNvPr id="2" name="Organigramme : Connecteur 1">
            <a:extLst>
              <a:ext uri="{FF2B5EF4-FFF2-40B4-BE49-F238E27FC236}">
                <a16:creationId xmlns:a16="http://schemas.microsoft.com/office/drawing/2014/main" id="{9B42391B-767A-BABA-DCD4-0CF54861C211}"/>
              </a:ext>
            </a:extLst>
          </p:cNvPr>
          <p:cNvSpPr/>
          <p:nvPr/>
        </p:nvSpPr>
        <p:spPr>
          <a:xfrm>
            <a:off x="11531150" y="6497904"/>
            <a:ext cx="553577" cy="277051"/>
          </a:xfrm>
          <a:prstGeom prst="flowChartConnector">
            <a:avLst/>
          </a:prstGeom>
          <a:solidFill>
            <a:schemeClr val="tx1"/>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200" b="1" dirty="0">
                <a:solidFill>
                  <a:schemeClr val="bg1"/>
                </a:solidFill>
              </a:rPr>
              <a:t>52</a:t>
            </a:r>
          </a:p>
        </p:txBody>
      </p:sp>
    </p:spTree>
    <p:extLst>
      <p:ext uri="{BB962C8B-B14F-4D97-AF65-F5344CB8AC3E}">
        <p14:creationId xmlns:p14="http://schemas.microsoft.com/office/powerpoint/2010/main" val="1431580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1+#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xit" presetSubtype="4" fill="hold" nodeType="clickEffect">
                                  <p:stCondLst>
                                    <p:cond delay="0"/>
                                  </p:stCondLst>
                                  <p:childTnLst>
                                    <p:anim calcmode="lin" valueType="num">
                                      <p:cBhvr additive="base">
                                        <p:cTn id="12" dur="500"/>
                                        <p:tgtEl>
                                          <p:spTgt spid="6"/>
                                        </p:tgtEl>
                                        <p:attrNameLst>
                                          <p:attrName>ppt_x</p:attrName>
                                        </p:attrNameLst>
                                      </p:cBhvr>
                                      <p:tavLst>
                                        <p:tav tm="0">
                                          <p:val>
                                            <p:strVal val="ppt_x"/>
                                          </p:val>
                                        </p:tav>
                                        <p:tav tm="100000">
                                          <p:val>
                                            <p:strVal val="ppt_x"/>
                                          </p:val>
                                        </p:tav>
                                      </p:tavLst>
                                    </p:anim>
                                    <p:anim calcmode="lin" valueType="num">
                                      <p:cBhvr additive="base">
                                        <p:cTn id="13" dur="500"/>
                                        <p:tgtEl>
                                          <p:spTgt spid="6"/>
                                        </p:tgtEl>
                                        <p:attrNameLst>
                                          <p:attrName>ppt_y</p:attrName>
                                        </p:attrNameLst>
                                      </p:cBhvr>
                                      <p:tavLst>
                                        <p:tav tm="0">
                                          <p:val>
                                            <p:strVal val="ppt_y"/>
                                          </p:val>
                                        </p:tav>
                                        <p:tav tm="100000">
                                          <p:val>
                                            <p:strVal val="1+ppt_h/2"/>
                                          </p:val>
                                        </p:tav>
                                      </p:tavLst>
                                    </p:anim>
                                    <p:set>
                                      <p:cBhvr>
                                        <p:cTn id="14" dur="1" fill="hold">
                                          <p:stCondLst>
                                            <p:cond delay="499"/>
                                          </p:stCondLst>
                                        </p:cTn>
                                        <p:tgtEl>
                                          <p:spTgt spid="6"/>
                                        </p:tgtEl>
                                        <p:attrNameLst>
                                          <p:attrName>style.visibility</p:attrName>
                                        </p:attrNameLst>
                                      </p:cBhvr>
                                      <p:to>
                                        <p:strVal val="hidden"/>
                                      </p:to>
                                    </p:set>
                                  </p:childTnLst>
                                </p:cTn>
                              </p:par>
                              <p:par>
                                <p:cTn id="15" presetID="2" presetClass="entr" presetSubtype="2" fill="hold" nodeType="with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1+#ppt_w/2"/>
                                          </p:val>
                                        </p:tav>
                                        <p:tav tm="100000">
                                          <p:val>
                                            <p:strVal val="#ppt_x"/>
                                          </p:val>
                                        </p:tav>
                                      </p:tavLst>
                                    </p:anim>
                                    <p:anim calcmode="lin" valueType="num">
                                      <p:cBhvr additive="base">
                                        <p:cTn id="18"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xit" presetSubtype="4" fill="hold" nodeType="clickEffect">
                                  <p:stCondLst>
                                    <p:cond delay="0"/>
                                  </p:stCondLst>
                                  <p:childTnLst>
                                    <p:anim calcmode="lin" valueType="num">
                                      <p:cBhvr additive="base">
                                        <p:cTn id="22" dur="500"/>
                                        <p:tgtEl>
                                          <p:spTgt spid="8"/>
                                        </p:tgtEl>
                                        <p:attrNameLst>
                                          <p:attrName>ppt_x</p:attrName>
                                        </p:attrNameLst>
                                      </p:cBhvr>
                                      <p:tavLst>
                                        <p:tav tm="0">
                                          <p:val>
                                            <p:strVal val="ppt_x"/>
                                          </p:val>
                                        </p:tav>
                                        <p:tav tm="100000">
                                          <p:val>
                                            <p:strVal val="ppt_x"/>
                                          </p:val>
                                        </p:tav>
                                      </p:tavLst>
                                    </p:anim>
                                    <p:anim calcmode="lin" valueType="num">
                                      <p:cBhvr additive="base">
                                        <p:cTn id="23" dur="500"/>
                                        <p:tgtEl>
                                          <p:spTgt spid="8"/>
                                        </p:tgtEl>
                                        <p:attrNameLst>
                                          <p:attrName>ppt_y</p:attrName>
                                        </p:attrNameLst>
                                      </p:cBhvr>
                                      <p:tavLst>
                                        <p:tav tm="0">
                                          <p:val>
                                            <p:strVal val="ppt_y"/>
                                          </p:val>
                                        </p:tav>
                                        <p:tav tm="100000">
                                          <p:val>
                                            <p:strVal val="1+ppt_h/2"/>
                                          </p:val>
                                        </p:tav>
                                      </p:tavLst>
                                    </p:anim>
                                    <p:set>
                                      <p:cBhvr>
                                        <p:cTn id="24" dur="1" fill="hold">
                                          <p:stCondLst>
                                            <p:cond delay="499"/>
                                          </p:stCondLst>
                                        </p:cTn>
                                        <p:tgtEl>
                                          <p:spTgt spid="8"/>
                                        </p:tgtEl>
                                        <p:attrNameLst>
                                          <p:attrName>style.visibility</p:attrName>
                                        </p:attrNameLst>
                                      </p:cBhvr>
                                      <p:to>
                                        <p:strVal val="hidden"/>
                                      </p:to>
                                    </p:set>
                                  </p:childTnLst>
                                </p:cTn>
                              </p:par>
                              <p:par>
                                <p:cTn id="25" presetID="2" presetClass="entr" presetSubtype="2" fill="hold" nodeType="withEffect">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cBhvr additive="base">
                                        <p:cTn id="27" dur="500" fill="hold"/>
                                        <p:tgtEl>
                                          <p:spTgt spid="10"/>
                                        </p:tgtEl>
                                        <p:attrNameLst>
                                          <p:attrName>ppt_x</p:attrName>
                                        </p:attrNameLst>
                                      </p:cBhvr>
                                      <p:tavLst>
                                        <p:tav tm="0">
                                          <p:val>
                                            <p:strVal val="1+#ppt_w/2"/>
                                          </p:val>
                                        </p:tav>
                                        <p:tav tm="100000">
                                          <p:val>
                                            <p:strVal val="#ppt_x"/>
                                          </p:val>
                                        </p:tav>
                                      </p:tavLst>
                                    </p:anim>
                                    <p:anim calcmode="lin" valueType="num">
                                      <p:cBhvr additive="base">
                                        <p:cTn id="28"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xit" presetSubtype="4" fill="hold" nodeType="clickEffect">
                                  <p:stCondLst>
                                    <p:cond delay="0"/>
                                  </p:stCondLst>
                                  <p:childTnLst>
                                    <p:anim calcmode="lin" valueType="num">
                                      <p:cBhvr additive="base">
                                        <p:cTn id="32" dur="500"/>
                                        <p:tgtEl>
                                          <p:spTgt spid="10"/>
                                        </p:tgtEl>
                                        <p:attrNameLst>
                                          <p:attrName>ppt_x</p:attrName>
                                        </p:attrNameLst>
                                      </p:cBhvr>
                                      <p:tavLst>
                                        <p:tav tm="0">
                                          <p:val>
                                            <p:strVal val="ppt_x"/>
                                          </p:val>
                                        </p:tav>
                                        <p:tav tm="100000">
                                          <p:val>
                                            <p:strVal val="ppt_x"/>
                                          </p:val>
                                        </p:tav>
                                      </p:tavLst>
                                    </p:anim>
                                    <p:anim calcmode="lin" valueType="num">
                                      <p:cBhvr additive="base">
                                        <p:cTn id="33" dur="500"/>
                                        <p:tgtEl>
                                          <p:spTgt spid="10"/>
                                        </p:tgtEl>
                                        <p:attrNameLst>
                                          <p:attrName>ppt_y</p:attrName>
                                        </p:attrNameLst>
                                      </p:cBhvr>
                                      <p:tavLst>
                                        <p:tav tm="0">
                                          <p:val>
                                            <p:strVal val="ppt_y"/>
                                          </p:val>
                                        </p:tav>
                                        <p:tav tm="100000">
                                          <p:val>
                                            <p:strVal val="1+ppt_h/2"/>
                                          </p:val>
                                        </p:tav>
                                      </p:tavLst>
                                    </p:anim>
                                    <p:set>
                                      <p:cBhvr>
                                        <p:cTn id="34" dur="1" fill="hold">
                                          <p:stCondLst>
                                            <p:cond delay="499"/>
                                          </p:stCondLst>
                                        </p:cTn>
                                        <p:tgtEl>
                                          <p:spTgt spid="10"/>
                                        </p:tgtEl>
                                        <p:attrNameLst>
                                          <p:attrName>style.visibility</p:attrName>
                                        </p:attrNameLst>
                                      </p:cBhvr>
                                      <p:to>
                                        <p:strVal val="hidden"/>
                                      </p:to>
                                    </p:set>
                                  </p:childTnLst>
                                </p:cTn>
                              </p:par>
                              <p:par>
                                <p:cTn id="35" presetID="2" presetClass="entr" presetSubtype="2" fill="hold" nodeType="withEffect">
                                  <p:stCondLst>
                                    <p:cond delay="0"/>
                                  </p:stCondLst>
                                  <p:childTnLst>
                                    <p:set>
                                      <p:cBhvr>
                                        <p:cTn id="36" dur="1" fill="hold">
                                          <p:stCondLst>
                                            <p:cond delay="0"/>
                                          </p:stCondLst>
                                        </p:cTn>
                                        <p:tgtEl>
                                          <p:spTgt spid="12"/>
                                        </p:tgtEl>
                                        <p:attrNameLst>
                                          <p:attrName>style.visibility</p:attrName>
                                        </p:attrNameLst>
                                      </p:cBhvr>
                                      <p:to>
                                        <p:strVal val="visible"/>
                                      </p:to>
                                    </p:set>
                                    <p:anim calcmode="lin" valueType="num">
                                      <p:cBhvr additive="base">
                                        <p:cTn id="37" dur="500" fill="hold"/>
                                        <p:tgtEl>
                                          <p:spTgt spid="12"/>
                                        </p:tgtEl>
                                        <p:attrNameLst>
                                          <p:attrName>ppt_x</p:attrName>
                                        </p:attrNameLst>
                                      </p:cBhvr>
                                      <p:tavLst>
                                        <p:tav tm="0">
                                          <p:val>
                                            <p:strVal val="1+#ppt_w/2"/>
                                          </p:val>
                                        </p:tav>
                                        <p:tav tm="100000">
                                          <p:val>
                                            <p:strVal val="#ppt_x"/>
                                          </p:val>
                                        </p:tav>
                                      </p:tavLst>
                                    </p:anim>
                                    <p:anim calcmode="lin" valueType="num">
                                      <p:cBhvr additive="base">
                                        <p:cTn id="38"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xit" presetSubtype="4" fill="hold" nodeType="clickEffect">
                                  <p:stCondLst>
                                    <p:cond delay="0"/>
                                  </p:stCondLst>
                                  <p:childTnLst>
                                    <p:anim calcmode="lin" valueType="num">
                                      <p:cBhvr additive="base">
                                        <p:cTn id="42" dur="500"/>
                                        <p:tgtEl>
                                          <p:spTgt spid="12"/>
                                        </p:tgtEl>
                                        <p:attrNameLst>
                                          <p:attrName>ppt_x</p:attrName>
                                        </p:attrNameLst>
                                      </p:cBhvr>
                                      <p:tavLst>
                                        <p:tav tm="0">
                                          <p:val>
                                            <p:strVal val="ppt_x"/>
                                          </p:val>
                                        </p:tav>
                                        <p:tav tm="100000">
                                          <p:val>
                                            <p:strVal val="ppt_x"/>
                                          </p:val>
                                        </p:tav>
                                      </p:tavLst>
                                    </p:anim>
                                    <p:anim calcmode="lin" valueType="num">
                                      <p:cBhvr additive="base">
                                        <p:cTn id="43" dur="500"/>
                                        <p:tgtEl>
                                          <p:spTgt spid="12"/>
                                        </p:tgtEl>
                                        <p:attrNameLst>
                                          <p:attrName>ppt_y</p:attrName>
                                        </p:attrNameLst>
                                      </p:cBhvr>
                                      <p:tavLst>
                                        <p:tav tm="0">
                                          <p:val>
                                            <p:strVal val="ppt_y"/>
                                          </p:val>
                                        </p:tav>
                                        <p:tav tm="100000">
                                          <p:val>
                                            <p:strVal val="1+ppt_h/2"/>
                                          </p:val>
                                        </p:tav>
                                      </p:tavLst>
                                    </p:anim>
                                    <p:set>
                                      <p:cBhvr>
                                        <p:cTn id="44" dur="1" fill="hold">
                                          <p:stCondLst>
                                            <p:cond delay="499"/>
                                          </p:stCondLst>
                                        </p:cTn>
                                        <p:tgtEl>
                                          <p:spTgt spid="12"/>
                                        </p:tgtEl>
                                        <p:attrNameLst>
                                          <p:attrName>style.visibility</p:attrName>
                                        </p:attrNameLst>
                                      </p:cBhvr>
                                      <p:to>
                                        <p:strVal val="hidden"/>
                                      </p:to>
                                    </p:set>
                                  </p:childTnLst>
                                </p:cTn>
                              </p:par>
                              <p:par>
                                <p:cTn id="45" presetID="2" presetClass="entr" presetSubtype="2" fill="hold" nodeType="withEffect">
                                  <p:stCondLst>
                                    <p:cond delay="0"/>
                                  </p:stCondLst>
                                  <p:childTnLst>
                                    <p:set>
                                      <p:cBhvr>
                                        <p:cTn id="46" dur="1" fill="hold">
                                          <p:stCondLst>
                                            <p:cond delay="0"/>
                                          </p:stCondLst>
                                        </p:cTn>
                                        <p:tgtEl>
                                          <p:spTgt spid="14"/>
                                        </p:tgtEl>
                                        <p:attrNameLst>
                                          <p:attrName>style.visibility</p:attrName>
                                        </p:attrNameLst>
                                      </p:cBhvr>
                                      <p:to>
                                        <p:strVal val="visible"/>
                                      </p:to>
                                    </p:set>
                                    <p:anim calcmode="lin" valueType="num">
                                      <p:cBhvr additive="base">
                                        <p:cTn id="47" dur="500" fill="hold"/>
                                        <p:tgtEl>
                                          <p:spTgt spid="14"/>
                                        </p:tgtEl>
                                        <p:attrNameLst>
                                          <p:attrName>ppt_x</p:attrName>
                                        </p:attrNameLst>
                                      </p:cBhvr>
                                      <p:tavLst>
                                        <p:tav tm="0">
                                          <p:val>
                                            <p:strVal val="1+#ppt_w/2"/>
                                          </p:val>
                                        </p:tav>
                                        <p:tav tm="100000">
                                          <p:val>
                                            <p:strVal val="#ppt_x"/>
                                          </p:val>
                                        </p:tav>
                                      </p:tavLst>
                                    </p:anim>
                                    <p:anim calcmode="lin" valueType="num">
                                      <p:cBhvr additive="base">
                                        <p:cTn id="48" dur="500" fill="hold"/>
                                        <p:tgtEl>
                                          <p:spTgt spid="14"/>
                                        </p:tgtEl>
                                        <p:attrNameLst>
                                          <p:attrName>ppt_y</p:attrName>
                                        </p:attrNameLst>
                                      </p:cBhvr>
                                      <p:tavLst>
                                        <p:tav tm="0">
                                          <p:val>
                                            <p:strVal val="#ppt_y"/>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xit" presetSubtype="4" fill="hold" nodeType="clickEffect">
                                  <p:stCondLst>
                                    <p:cond delay="0"/>
                                  </p:stCondLst>
                                  <p:childTnLst>
                                    <p:anim calcmode="lin" valueType="num">
                                      <p:cBhvr additive="base">
                                        <p:cTn id="52" dur="500"/>
                                        <p:tgtEl>
                                          <p:spTgt spid="14"/>
                                        </p:tgtEl>
                                        <p:attrNameLst>
                                          <p:attrName>ppt_x</p:attrName>
                                        </p:attrNameLst>
                                      </p:cBhvr>
                                      <p:tavLst>
                                        <p:tav tm="0">
                                          <p:val>
                                            <p:strVal val="ppt_x"/>
                                          </p:val>
                                        </p:tav>
                                        <p:tav tm="100000">
                                          <p:val>
                                            <p:strVal val="ppt_x"/>
                                          </p:val>
                                        </p:tav>
                                      </p:tavLst>
                                    </p:anim>
                                    <p:anim calcmode="lin" valueType="num">
                                      <p:cBhvr additive="base">
                                        <p:cTn id="53" dur="500"/>
                                        <p:tgtEl>
                                          <p:spTgt spid="14"/>
                                        </p:tgtEl>
                                        <p:attrNameLst>
                                          <p:attrName>ppt_y</p:attrName>
                                        </p:attrNameLst>
                                      </p:cBhvr>
                                      <p:tavLst>
                                        <p:tav tm="0">
                                          <p:val>
                                            <p:strVal val="ppt_y"/>
                                          </p:val>
                                        </p:tav>
                                        <p:tav tm="100000">
                                          <p:val>
                                            <p:strVal val="1+ppt_h/2"/>
                                          </p:val>
                                        </p:tav>
                                      </p:tavLst>
                                    </p:anim>
                                    <p:set>
                                      <p:cBhvr>
                                        <p:cTn id="54" dur="1" fill="hold">
                                          <p:stCondLst>
                                            <p:cond delay="499"/>
                                          </p:stCondLst>
                                        </p:cTn>
                                        <p:tgtEl>
                                          <p:spTgt spid="14"/>
                                        </p:tgtEl>
                                        <p:attrNameLst>
                                          <p:attrName>style.visibility</p:attrName>
                                        </p:attrNameLst>
                                      </p:cBhvr>
                                      <p:to>
                                        <p:strVal val="hidden"/>
                                      </p:to>
                                    </p:set>
                                  </p:childTnLst>
                                </p:cTn>
                              </p:par>
                              <p:par>
                                <p:cTn id="55" presetID="2" presetClass="entr" presetSubtype="2" fill="hold" nodeType="withEffect">
                                  <p:stCondLst>
                                    <p:cond delay="0"/>
                                  </p:stCondLst>
                                  <p:childTnLst>
                                    <p:set>
                                      <p:cBhvr>
                                        <p:cTn id="56" dur="1" fill="hold">
                                          <p:stCondLst>
                                            <p:cond delay="0"/>
                                          </p:stCondLst>
                                        </p:cTn>
                                        <p:tgtEl>
                                          <p:spTgt spid="16"/>
                                        </p:tgtEl>
                                        <p:attrNameLst>
                                          <p:attrName>style.visibility</p:attrName>
                                        </p:attrNameLst>
                                      </p:cBhvr>
                                      <p:to>
                                        <p:strVal val="visible"/>
                                      </p:to>
                                    </p:set>
                                    <p:anim calcmode="lin" valueType="num">
                                      <p:cBhvr additive="base">
                                        <p:cTn id="57" dur="500" fill="hold"/>
                                        <p:tgtEl>
                                          <p:spTgt spid="16"/>
                                        </p:tgtEl>
                                        <p:attrNameLst>
                                          <p:attrName>ppt_x</p:attrName>
                                        </p:attrNameLst>
                                      </p:cBhvr>
                                      <p:tavLst>
                                        <p:tav tm="0">
                                          <p:val>
                                            <p:strVal val="1+#ppt_w/2"/>
                                          </p:val>
                                        </p:tav>
                                        <p:tav tm="100000">
                                          <p:val>
                                            <p:strVal val="#ppt_x"/>
                                          </p:val>
                                        </p:tav>
                                      </p:tavLst>
                                    </p:anim>
                                    <p:anim calcmode="lin" valueType="num">
                                      <p:cBhvr additive="base">
                                        <p:cTn id="58" dur="500" fill="hold"/>
                                        <p:tgtEl>
                                          <p:spTgt spid="16"/>
                                        </p:tgtEl>
                                        <p:attrNameLst>
                                          <p:attrName>ppt_y</p:attrName>
                                        </p:attrNameLst>
                                      </p:cBhvr>
                                      <p:tavLst>
                                        <p:tav tm="0">
                                          <p:val>
                                            <p:strVal val="#ppt_y"/>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xit" presetSubtype="4" fill="hold" nodeType="clickEffect">
                                  <p:stCondLst>
                                    <p:cond delay="0"/>
                                  </p:stCondLst>
                                  <p:childTnLst>
                                    <p:anim calcmode="lin" valueType="num">
                                      <p:cBhvr additive="base">
                                        <p:cTn id="62" dur="500"/>
                                        <p:tgtEl>
                                          <p:spTgt spid="16"/>
                                        </p:tgtEl>
                                        <p:attrNameLst>
                                          <p:attrName>ppt_x</p:attrName>
                                        </p:attrNameLst>
                                      </p:cBhvr>
                                      <p:tavLst>
                                        <p:tav tm="0">
                                          <p:val>
                                            <p:strVal val="ppt_x"/>
                                          </p:val>
                                        </p:tav>
                                        <p:tav tm="100000">
                                          <p:val>
                                            <p:strVal val="ppt_x"/>
                                          </p:val>
                                        </p:tav>
                                      </p:tavLst>
                                    </p:anim>
                                    <p:anim calcmode="lin" valueType="num">
                                      <p:cBhvr additive="base">
                                        <p:cTn id="63" dur="500"/>
                                        <p:tgtEl>
                                          <p:spTgt spid="16"/>
                                        </p:tgtEl>
                                        <p:attrNameLst>
                                          <p:attrName>ppt_y</p:attrName>
                                        </p:attrNameLst>
                                      </p:cBhvr>
                                      <p:tavLst>
                                        <p:tav tm="0">
                                          <p:val>
                                            <p:strVal val="ppt_y"/>
                                          </p:val>
                                        </p:tav>
                                        <p:tav tm="100000">
                                          <p:val>
                                            <p:strVal val="1+ppt_h/2"/>
                                          </p:val>
                                        </p:tav>
                                      </p:tavLst>
                                    </p:anim>
                                    <p:set>
                                      <p:cBhvr>
                                        <p:cTn id="64" dur="1" fill="hold">
                                          <p:stCondLst>
                                            <p:cond delay="499"/>
                                          </p:stCondLst>
                                        </p:cTn>
                                        <p:tgtEl>
                                          <p:spTgt spid="16"/>
                                        </p:tgtEl>
                                        <p:attrNameLst>
                                          <p:attrName>style.visibility</p:attrName>
                                        </p:attrNameLst>
                                      </p:cBhvr>
                                      <p:to>
                                        <p:strVal val="hidden"/>
                                      </p:to>
                                    </p:set>
                                  </p:childTnLst>
                                </p:cTn>
                              </p:par>
                              <p:par>
                                <p:cTn id="65" presetID="2" presetClass="entr" presetSubtype="2" fill="hold" nodeType="withEffect">
                                  <p:stCondLst>
                                    <p:cond delay="0"/>
                                  </p:stCondLst>
                                  <p:childTnLst>
                                    <p:set>
                                      <p:cBhvr>
                                        <p:cTn id="66" dur="1" fill="hold">
                                          <p:stCondLst>
                                            <p:cond delay="0"/>
                                          </p:stCondLst>
                                        </p:cTn>
                                        <p:tgtEl>
                                          <p:spTgt spid="18"/>
                                        </p:tgtEl>
                                        <p:attrNameLst>
                                          <p:attrName>style.visibility</p:attrName>
                                        </p:attrNameLst>
                                      </p:cBhvr>
                                      <p:to>
                                        <p:strVal val="visible"/>
                                      </p:to>
                                    </p:set>
                                    <p:anim calcmode="lin" valueType="num">
                                      <p:cBhvr additive="base">
                                        <p:cTn id="67" dur="500" fill="hold"/>
                                        <p:tgtEl>
                                          <p:spTgt spid="18"/>
                                        </p:tgtEl>
                                        <p:attrNameLst>
                                          <p:attrName>ppt_x</p:attrName>
                                        </p:attrNameLst>
                                      </p:cBhvr>
                                      <p:tavLst>
                                        <p:tav tm="0">
                                          <p:val>
                                            <p:strVal val="1+#ppt_w/2"/>
                                          </p:val>
                                        </p:tav>
                                        <p:tav tm="100000">
                                          <p:val>
                                            <p:strVal val="#ppt_x"/>
                                          </p:val>
                                        </p:tav>
                                      </p:tavLst>
                                    </p:anim>
                                    <p:anim calcmode="lin" valueType="num">
                                      <p:cBhvr additive="base">
                                        <p:cTn id="68" dur="500" fill="hold"/>
                                        <p:tgtEl>
                                          <p:spTgt spid="1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AB130A-2602-5347-B2D4-E5662AC2EC39}"/>
            </a:ext>
          </a:extLst>
        </p:cNvPr>
        <p:cNvGrpSpPr/>
        <p:nvPr/>
      </p:nvGrpSpPr>
      <p:grpSpPr>
        <a:xfrm>
          <a:off x="0" y="0"/>
          <a:ext cx="0" cy="0"/>
          <a:chOff x="0" y="0"/>
          <a:chExt cx="0" cy="0"/>
        </a:xfrm>
      </p:grpSpPr>
      <p:pic>
        <p:nvPicPr>
          <p:cNvPr id="4" name="Image 3">
            <a:extLst>
              <a:ext uri="{FF2B5EF4-FFF2-40B4-BE49-F238E27FC236}">
                <a16:creationId xmlns:a16="http://schemas.microsoft.com/office/drawing/2014/main" id="{890D76CE-02B5-EDD0-1ADF-E599F6920275}"/>
              </a:ext>
            </a:extLst>
          </p:cNvPr>
          <p:cNvPicPr>
            <a:picLocks noChangeAspect="1"/>
          </p:cNvPicPr>
          <p:nvPr/>
        </p:nvPicPr>
        <p:blipFill>
          <a:blip r:embed="rId3"/>
          <a:stretch>
            <a:fillRect/>
          </a:stretch>
        </p:blipFill>
        <p:spPr>
          <a:xfrm>
            <a:off x="1437261" y="1585591"/>
            <a:ext cx="2486372" cy="4601217"/>
          </a:xfrm>
          <a:prstGeom prst="rect">
            <a:avLst/>
          </a:prstGeom>
        </p:spPr>
      </p:pic>
      <p:pic>
        <p:nvPicPr>
          <p:cNvPr id="6" name="Image 5">
            <a:extLst>
              <a:ext uri="{FF2B5EF4-FFF2-40B4-BE49-F238E27FC236}">
                <a16:creationId xmlns:a16="http://schemas.microsoft.com/office/drawing/2014/main" id="{ED3B848D-CADE-9089-0335-E47974509DAC}"/>
              </a:ext>
            </a:extLst>
          </p:cNvPr>
          <p:cNvPicPr>
            <a:picLocks noChangeAspect="1"/>
          </p:cNvPicPr>
          <p:nvPr/>
        </p:nvPicPr>
        <p:blipFill>
          <a:blip r:embed="rId4"/>
          <a:stretch>
            <a:fillRect/>
          </a:stretch>
        </p:blipFill>
        <p:spPr>
          <a:xfrm>
            <a:off x="4657148" y="2309592"/>
            <a:ext cx="4258269" cy="3877216"/>
          </a:xfrm>
          <a:prstGeom prst="rect">
            <a:avLst/>
          </a:prstGeom>
        </p:spPr>
      </p:pic>
      <p:sp>
        <p:nvSpPr>
          <p:cNvPr id="7" name="Titre 1">
            <a:extLst>
              <a:ext uri="{FF2B5EF4-FFF2-40B4-BE49-F238E27FC236}">
                <a16:creationId xmlns:a16="http://schemas.microsoft.com/office/drawing/2014/main" id="{91703575-AD22-E662-7872-3FF582EFCA3C}"/>
              </a:ext>
            </a:extLst>
          </p:cNvPr>
          <p:cNvSpPr txBox="1">
            <a:spLocks/>
          </p:cNvSpPr>
          <p:nvPr/>
        </p:nvSpPr>
        <p:spPr>
          <a:xfrm>
            <a:off x="1321904" y="306333"/>
            <a:ext cx="10182708" cy="577245"/>
          </a:xfrm>
          <a:prstGeom prst="rect">
            <a:avLst/>
          </a:prstGeom>
        </p:spPr>
        <p:txBody>
          <a:bodyPr>
            <a:norm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fr-FR" sz="2800" dirty="0"/>
              <a:t>JENKINS</a:t>
            </a:r>
          </a:p>
        </p:txBody>
      </p:sp>
      <p:sp>
        <p:nvSpPr>
          <p:cNvPr id="2" name="Organigramme : Connecteur 1">
            <a:extLst>
              <a:ext uri="{FF2B5EF4-FFF2-40B4-BE49-F238E27FC236}">
                <a16:creationId xmlns:a16="http://schemas.microsoft.com/office/drawing/2014/main" id="{D596E8A7-7BED-A2AC-8601-F5739486CABF}"/>
              </a:ext>
            </a:extLst>
          </p:cNvPr>
          <p:cNvSpPr/>
          <p:nvPr/>
        </p:nvSpPr>
        <p:spPr>
          <a:xfrm>
            <a:off x="11531150" y="6497904"/>
            <a:ext cx="553577" cy="277051"/>
          </a:xfrm>
          <a:prstGeom prst="flowChartConnector">
            <a:avLst/>
          </a:prstGeom>
          <a:solidFill>
            <a:schemeClr val="tx1"/>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200" b="1" dirty="0">
                <a:solidFill>
                  <a:schemeClr val="bg1"/>
                </a:solidFill>
              </a:rPr>
              <a:t>53</a:t>
            </a:r>
          </a:p>
        </p:txBody>
      </p:sp>
    </p:spTree>
    <p:extLst>
      <p:ext uri="{BB962C8B-B14F-4D97-AF65-F5344CB8AC3E}">
        <p14:creationId xmlns:p14="http://schemas.microsoft.com/office/powerpoint/2010/main" val="343622473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C6AEB0-BBBF-3327-422C-C150F1CE0C6C}"/>
            </a:ext>
          </a:extLst>
        </p:cNvPr>
        <p:cNvGrpSpPr/>
        <p:nvPr/>
      </p:nvGrpSpPr>
      <p:grpSpPr>
        <a:xfrm>
          <a:off x="0" y="0"/>
          <a:ext cx="0" cy="0"/>
          <a:chOff x="0" y="0"/>
          <a:chExt cx="0" cy="0"/>
        </a:xfrm>
      </p:grpSpPr>
      <p:pic>
        <p:nvPicPr>
          <p:cNvPr id="4" name="Image 3">
            <a:extLst>
              <a:ext uri="{FF2B5EF4-FFF2-40B4-BE49-F238E27FC236}">
                <a16:creationId xmlns:a16="http://schemas.microsoft.com/office/drawing/2014/main" id="{D0C2287A-48B7-EE45-6871-1B911116690A}"/>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1367117" y="1389529"/>
            <a:ext cx="3541059" cy="3541059"/>
          </a:xfrm>
          <a:prstGeom prst="rect">
            <a:avLst/>
          </a:prstGeom>
        </p:spPr>
      </p:pic>
      <p:pic>
        <p:nvPicPr>
          <p:cNvPr id="9" name="Image 8">
            <a:extLst>
              <a:ext uri="{FF2B5EF4-FFF2-40B4-BE49-F238E27FC236}">
                <a16:creationId xmlns:a16="http://schemas.microsoft.com/office/drawing/2014/main" id="{4075C058-1A9D-F087-156D-E85F9B3AF785}"/>
              </a:ext>
            </a:extLst>
          </p:cNvPr>
          <p:cNvPicPr>
            <a:picLocks noChangeAspect="1"/>
          </p:cNvPicPr>
          <p:nvPr/>
        </p:nvPicPr>
        <p:blipFill>
          <a:blip r:embed="rId5"/>
          <a:stretch>
            <a:fillRect/>
          </a:stretch>
        </p:blipFill>
        <p:spPr>
          <a:xfrm>
            <a:off x="6468563" y="1471339"/>
            <a:ext cx="4248743" cy="3915321"/>
          </a:xfrm>
          <a:prstGeom prst="rect">
            <a:avLst/>
          </a:prstGeom>
        </p:spPr>
      </p:pic>
      <p:sp>
        <p:nvSpPr>
          <p:cNvPr id="2" name="Organigramme : Connecteur 1">
            <a:extLst>
              <a:ext uri="{FF2B5EF4-FFF2-40B4-BE49-F238E27FC236}">
                <a16:creationId xmlns:a16="http://schemas.microsoft.com/office/drawing/2014/main" id="{9849B47F-2EC2-E1B4-554F-4A82EBBD18C8}"/>
              </a:ext>
            </a:extLst>
          </p:cNvPr>
          <p:cNvSpPr/>
          <p:nvPr/>
        </p:nvSpPr>
        <p:spPr>
          <a:xfrm>
            <a:off x="11531150" y="6497904"/>
            <a:ext cx="553577" cy="277051"/>
          </a:xfrm>
          <a:prstGeom prst="flowChartConnector">
            <a:avLst/>
          </a:prstGeom>
          <a:solidFill>
            <a:schemeClr val="tx1"/>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200" b="1" dirty="0">
                <a:solidFill>
                  <a:schemeClr val="bg1"/>
                </a:solidFill>
              </a:rPr>
              <a:t>54</a:t>
            </a:r>
          </a:p>
        </p:txBody>
      </p:sp>
    </p:spTree>
    <p:extLst>
      <p:ext uri="{BB962C8B-B14F-4D97-AF65-F5344CB8AC3E}">
        <p14:creationId xmlns:p14="http://schemas.microsoft.com/office/powerpoint/2010/main" val="43341819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8E03AB-67B9-1EDF-C3E1-596B72D24461}"/>
            </a:ext>
          </a:extLst>
        </p:cNvPr>
        <p:cNvGrpSpPr/>
        <p:nvPr/>
      </p:nvGrpSpPr>
      <p:grpSpPr>
        <a:xfrm>
          <a:off x="0" y="0"/>
          <a:ext cx="0" cy="0"/>
          <a:chOff x="0" y="0"/>
          <a:chExt cx="0" cy="0"/>
        </a:xfrm>
      </p:grpSpPr>
      <p:sp>
        <p:nvSpPr>
          <p:cNvPr id="2" name="ZoneTexte 1">
            <a:extLst>
              <a:ext uri="{FF2B5EF4-FFF2-40B4-BE49-F238E27FC236}">
                <a16:creationId xmlns:a16="http://schemas.microsoft.com/office/drawing/2014/main" id="{BEA5DCFE-F238-81DB-6D43-A7BC07103797}"/>
              </a:ext>
            </a:extLst>
          </p:cNvPr>
          <p:cNvSpPr txBox="1"/>
          <p:nvPr/>
        </p:nvSpPr>
        <p:spPr>
          <a:xfrm>
            <a:off x="3939068" y="2783629"/>
            <a:ext cx="4041488" cy="523220"/>
          </a:xfrm>
          <a:prstGeom prst="rect">
            <a:avLst/>
          </a:prstGeom>
          <a:noFill/>
        </p:spPr>
        <p:txBody>
          <a:bodyPr wrap="square">
            <a:spAutoFit/>
          </a:bodyPr>
          <a:lstStyle/>
          <a:p>
            <a:pPr algn="ctr"/>
            <a:r>
              <a:rPr lang="fr-FR" sz="2800" dirty="0"/>
              <a:t>Evolutions futures</a:t>
            </a:r>
          </a:p>
        </p:txBody>
      </p:sp>
      <p:sp>
        <p:nvSpPr>
          <p:cNvPr id="3" name="Organigramme : Connecteur 2">
            <a:extLst>
              <a:ext uri="{FF2B5EF4-FFF2-40B4-BE49-F238E27FC236}">
                <a16:creationId xmlns:a16="http://schemas.microsoft.com/office/drawing/2014/main" id="{0F87930F-6CEC-0356-7EFE-223665596FBC}"/>
              </a:ext>
            </a:extLst>
          </p:cNvPr>
          <p:cNvSpPr/>
          <p:nvPr/>
        </p:nvSpPr>
        <p:spPr>
          <a:xfrm>
            <a:off x="11531150" y="6497904"/>
            <a:ext cx="553577" cy="277051"/>
          </a:xfrm>
          <a:prstGeom prst="flowChartConnector">
            <a:avLst/>
          </a:prstGeom>
          <a:solidFill>
            <a:schemeClr val="tx1"/>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200" b="1" dirty="0">
                <a:solidFill>
                  <a:schemeClr val="bg1"/>
                </a:solidFill>
              </a:rPr>
              <a:t>55</a:t>
            </a:r>
          </a:p>
        </p:txBody>
      </p:sp>
    </p:spTree>
    <p:extLst>
      <p:ext uri="{BB962C8B-B14F-4D97-AF65-F5344CB8AC3E}">
        <p14:creationId xmlns:p14="http://schemas.microsoft.com/office/powerpoint/2010/main" val="131753800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739D71-4B2E-E31B-72DB-22BC91F5FFA7}"/>
            </a:ext>
          </a:extLst>
        </p:cNvPr>
        <p:cNvGrpSpPr/>
        <p:nvPr/>
      </p:nvGrpSpPr>
      <p:grpSpPr>
        <a:xfrm>
          <a:off x="0" y="0"/>
          <a:ext cx="0" cy="0"/>
          <a:chOff x="0" y="0"/>
          <a:chExt cx="0" cy="0"/>
        </a:xfrm>
      </p:grpSpPr>
      <p:sp>
        <p:nvSpPr>
          <p:cNvPr id="2" name="ZoneTexte 1">
            <a:extLst>
              <a:ext uri="{FF2B5EF4-FFF2-40B4-BE49-F238E27FC236}">
                <a16:creationId xmlns:a16="http://schemas.microsoft.com/office/drawing/2014/main" id="{BD8C908F-3D30-CA9E-D129-EFC4D090BF61}"/>
              </a:ext>
            </a:extLst>
          </p:cNvPr>
          <p:cNvSpPr txBox="1"/>
          <p:nvPr/>
        </p:nvSpPr>
        <p:spPr>
          <a:xfrm>
            <a:off x="4075256" y="2861450"/>
            <a:ext cx="4041488" cy="954107"/>
          </a:xfrm>
          <a:prstGeom prst="rect">
            <a:avLst/>
          </a:prstGeom>
          <a:noFill/>
        </p:spPr>
        <p:txBody>
          <a:bodyPr wrap="square">
            <a:spAutoFit/>
          </a:bodyPr>
          <a:lstStyle/>
          <a:p>
            <a:pPr algn="ctr"/>
            <a:r>
              <a:rPr lang="fr-FR" sz="2800" dirty="0"/>
              <a:t>Merci beaucoup pour votre attention</a:t>
            </a:r>
          </a:p>
        </p:txBody>
      </p:sp>
      <p:sp>
        <p:nvSpPr>
          <p:cNvPr id="3" name="Organigramme : Connecteur 2">
            <a:extLst>
              <a:ext uri="{FF2B5EF4-FFF2-40B4-BE49-F238E27FC236}">
                <a16:creationId xmlns:a16="http://schemas.microsoft.com/office/drawing/2014/main" id="{051664C3-CA01-C0D9-1F0E-F46C61C625B3}"/>
              </a:ext>
            </a:extLst>
          </p:cNvPr>
          <p:cNvSpPr/>
          <p:nvPr/>
        </p:nvSpPr>
        <p:spPr>
          <a:xfrm>
            <a:off x="11531150" y="6497904"/>
            <a:ext cx="553577" cy="277051"/>
          </a:xfrm>
          <a:prstGeom prst="flowChartConnector">
            <a:avLst/>
          </a:prstGeom>
          <a:solidFill>
            <a:schemeClr val="tx1"/>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200" b="1" dirty="0">
                <a:solidFill>
                  <a:schemeClr val="bg1"/>
                </a:solidFill>
              </a:rPr>
              <a:t>56</a:t>
            </a:r>
          </a:p>
        </p:txBody>
      </p:sp>
    </p:spTree>
    <p:extLst>
      <p:ext uri="{BB962C8B-B14F-4D97-AF65-F5344CB8AC3E}">
        <p14:creationId xmlns:p14="http://schemas.microsoft.com/office/powerpoint/2010/main" val="41559100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8FB54D-4D39-12A0-1651-1B391FF08EED}"/>
            </a:ext>
          </a:extLst>
        </p:cNvPr>
        <p:cNvGrpSpPr/>
        <p:nvPr/>
      </p:nvGrpSpPr>
      <p:grpSpPr>
        <a:xfrm>
          <a:off x="0" y="0"/>
          <a:ext cx="0" cy="0"/>
          <a:chOff x="0" y="0"/>
          <a:chExt cx="0" cy="0"/>
        </a:xfrm>
      </p:grpSpPr>
      <p:pic>
        <p:nvPicPr>
          <p:cNvPr id="6" name="Image 5">
            <a:extLst>
              <a:ext uri="{FF2B5EF4-FFF2-40B4-BE49-F238E27FC236}">
                <a16:creationId xmlns:a16="http://schemas.microsoft.com/office/drawing/2014/main" id="{E2E3C8A7-B537-8DE5-CDDD-29CC0A0F5D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66387" y="6858000"/>
            <a:ext cx="1963554" cy="2942883"/>
          </a:xfrm>
          <a:prstGeom prst="rect">
            <a:avLst/>
          </a:prstGeom>
        </p:spPr>
      </p:pic>
      <p:pic>
        <p:nvPicPr>
          <p:cNvPr id="7" name="Image 6">
            <a:extLst>
              <a:ext uri="{FF2B5EF4-FFF2-40B4-BE49-F238E27FC236}">
                <a16:creationId xmlns:a16="http://schemas.microsoft.com/office/drawing/2014/main" id="{61632B22-449B-ABF2-5151-FAB101B2693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94580" y="6857999"/>
            <a:ext cx="1895475" cy="2942883"/>
          </a:xfrm>
          <a:prstGeom prst="rect">
            <a:avLst/>
          </a:prstGeom>
        </p:spPr>
      </p:pic>
      <p:pic>
        <p:nvPicPr>
          <p:cNvPr id="8" name="Image 7">
            <a:extLst>
              <a:ext uri="{FF2B5EF4-FFF2-40B4-BE49-F238E27FC236}">
                <a16:creationId xmlns:a16="http://schemas.microsoft.com/office/drawing/2014/main" id="{2DDCCC79-7F76-E987-3D6E-609CA8B3E8D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58982" y="1567737"/>
            <a:ext cx="2751118" cy="4123247"/>
          </a:xfrm>
          <a:prstGeom prst="rect">
            <a:avLst/>
          </a:prstGeom>
        </p:spPr>
      </p:pic>
      <p:sp>
        <p:nvSpPr>
          <p:cNvPr id="2" name="ZoneTexte 1">
            <a:extLst>
              <a:ext uri="{FF2B5EF4-FFF2-40B4-BE49-F238E27FC236}">
                <a16:creationId xmlns:a16="http://schemas.microsoft.com/office/drawing/2014/main" id="{29058ADD-F1CE-44A0-33B9-8DEBB3CC482C}"/>
              </a:ext>
            </a:extLst>
          </p:cNvPr>
          <p:cNvSpPr txBox="1"/>
          <p:nvPr/>
        </p:nvSpPr>
        <p:spPr>
          <a:xfrm>
            <a:off x="5817504" y="2080821"/>
            <a:ext cx="6096000" cy="3570208"/>
          </a:xfrm>
          <a:prstGeom prst="rect">
            <a:avLst/>
          </a:prstGeom>
          <a:noFill/>
        </p:spPr>
        <p:txBody>
          <a:bodyPr wrap="square">
            <a:spAutoFit/>
          </a:bodyPr>
          <a:lstStyle/>
          <a:p>
            <a:r>
              <a:rPr lang="fr-FR" sz="2000" b="1" dirty="0"/>
              <a:t>Profil</a:t>
            </a:r>
            <a:r>
              <a:rPr lang="fr-FR" dirty="0"/>
              <a:t> :  Béa Brunelle ,28 ans, graphiste freelance </a:t>
            </a:r>
          </a:p>
          <a:p>
            <a:r>
              <a:rPr lang="fr-FR" sz="2000" b="1" dirty="0"/>
              <a:t>Objectifs</a:t>
            </a:r>
            <a:r>
              <a:rPr lang="fr-FR" dirty="0"/>
              <a:t> : Perdre du poids tout en améliorant son énergie quotidienne. </a:t>
            </a:r>
          </a:p>
          <a:p>
            <a:r>
              <a:rPr lang="fr-FR" sz="2000" dirty="0"/>
              <a:t>F</a:t>
            </a:r>
            <a:r>
              <a:rPr lang="fr-FR" sz="2000" b="1" dirty="0"/>
              <a:t>rustrations</a:t>
            </a:r>
            <a:r>
              <a:rPr lang="fr-FR" b="1" dirty="0"/>
              <a:t> </a:t>
            </a:r>
            <a:r>
              <a:rPr lang="fr-FR" dirty="0"/>
              <a:t>: Elle a du mal à perdre du poids </a:t>
            </a:r>
          </a:p>
          <a:p>
            <a:r>
              <a:rPr lang="fr-FR" sz="2000" b="1" dirty="0"/>
              <a:t>Motivations</a:t>
            </a:r>
            <a:r>
              <a:rPr lang="fr-FR" dirty="0"/>
              <a:t> : Elle cherche des recettes cétogènes faciles et rapides à préparer qui s’intègrent bien dans son style de vie occupé. </a:t>
            </a:r>
          </a:p>
          <a:p>
            <a:r>
              <a:rPr lang="fr-FR" sz="2000" b="1" dirty="0"/>
              <a:t>Comportements</a:t>
            </a:r>
            <a:r>
              <a:rPr lang="fr-FR" sz="2000" dirty="0"/>
              <a:t> </a:t>
            </a:r>
            <a:r>
              <a:rPr lang="fr-FR" dirty="0"/>
              <a:t>: Elle cuisine régulièrement mais a parfois du mal à rester motivée en raison de la monotonie des repas. </a:t>
            </a:r>
            <a:r>
              <a:rPr lang="fr-FR" b="1" dirty="0"/>
              <a:t>Autres détails </a:t>
            </a:r>
            <a:r>
              <a:rPr lang="fr-FR" dirty="0"/>
              <a:t>: Vit seule, aime la cuisine créative et est à l'aise avec les technologies numériques. </a:t>
            </a:r>
          </a:p>
        </p:txBody>
      </p:sp>
      <p:sp>
        <p:nvSpPr>
          <p:cNvPr id="4" name="ZoneTexte 3">
            <a:extLst>
              <a:ext uri="{FF2B5EF4-FFF2-40B4-BE49-F238E27FC236}">
                <a16:creationId xmlns:a16="http://schemas.microsoft.com/office/drawing/2014/main" id="{952C0504-EF09-919F-67DC-5DA62F129BB1}"/>
              </a:ext>
            </a:extLst>
          </p:cNvPr>
          <p:cNvSpPr txBox="1"/>
          <p:nvPr/>
        </p:nvSpPr>
        <p:spPr>
          <a:xfrm>
            <a:off x="2032313" y="182573"/>
            <a:ext cx="7570381" cy="584775"/>
          </a:xfrm>
          <a:prstGeom prst="rect">
            <a:avLst/>
          </a:prstGeom>
          <a:noFill/>
        </p:spPr>
        <p:txBody>
          <a:bodyPr wrap="square">
            <a:spAutoFit/>
          </a:bodyPr>
          <a:lstStyle/>
          <a:p>
            <a:pPr algn="ctr">
              <a:lnSpc>
                <a:spcPct val="80000"/>
              </a:lnSpc>
              <a:spcBef>
                <a:spcPts val="1000"/>
              </a:spcBef>
              <a:buClr>
                <a:schemeClr val="accent1"/>
              </a:buClr>
            </a:pPr>
            <a:r>
              <a:rPr lang="fr-FR" sz="4000" b="1" dirty="0">
                <a:solidFill>
                  <a:schemeClr val="tx1">
                    <a:lumMod val="75000"/>
                    <a:lumOff val="25000"/>
                  </a:schemeClr>
                </a:solidFill>
              </a:rPr>
              <a:t>Béa brunelle</a:t>
            </a:r>
            <a:r>
              <a:rPr lang="fr-FR" sz="3200" b="1" dirty="0">
                <a:solidFill>
                  <a:schemeClr val="tx1">
                    <a:lumMod val="75000"/>
                    <a:lumOff val="25000"/>
                  </a:schemeClr>
                </a:solidFill>
              </a:rPr>
              <a:t>, graphiste freelance</a:t>
            </a:r>
          </a:p>
        </p:txBody>
      </p:sp>
      <p:sp>
        <p:nvSpPr>
          <p:cNvPr id="3" name="Organigramme : Connecteur 2">
            <a:extLst>
              <a:ext uri="{FF2B5EF4-FFF2-40B4-BE49-F238E27FC236}">
                <a16:creationId xmlns:a16="http://schemas.microsoft.com/office/drawing/2014/main" id="{E273CD84-921F-73FD-7866-06BB96594A61}"/>
              </a:ext>
            </a:extLst>
          </p:cNvPr>
          <p:cNvSpPr/>
          <p:nvPr/>
        </p:nvSpPr>
        <p:spPr>
          <a:xfrm>
            <a:off x="11814395" y="6555035"/>
            <a:ext cx="270331" cy="219919"/>
          </a:xfrm>
          <a:prstGeom prst="flowChartConnector">
            <a:avLst/>
          </a:prstGeom>
          <a:solidFill>
            <a:schemeClr val="tx1"/>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200" b="1" dirty="0">
                <a:solidFill>
                  <a:schemeClr val="bg1"/>
                </a:solidFill>
              </a:rPr>
              <a:t>6</a:t>
            </a:r>
          </a:p>
        </p:txBody>
      </p:sp>
    </p:spTree>
    <p:extLst>
      <p:ext uri="{BB962C8B-B14F-4D97-AF65-F5344CB8AC3E}">
        <p14:creationId xmlns:p14="http://schemas.microsoft.com/office/powerpoint/2010/main" val="26509046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03BF11-711D-7AD4-FE8D-CC30A7F2F878}"/>
            </a:ext>
          </a:extLst>
        </p:cNvPr>
        <p:cNvGrpSpPr/>
        <p:nvPr/>
      </p:nvGrpSpPr>
      <p:grpSpPr>
        <a:xfrm>
          <a:off x="0" y="0"/>
          <a:ext cx="0" cy="0"/>
          <a:chOff x="0" y="0"/>
          <a:chExt cx="0" cy="0"/>
        </a:xfrm>
      </p:grpSpPr>
      <p:pic>
        <p:nvPicPr>
          <p:cNvPr id="6" name="Image 5">
            <a:extLst>
              <a:ext uri="{FF2B5EF4-FFF2-40B4-BE49-F238E27FC236}">
                <a16:creationId xmlns:a16="http://schemas.microsoft.com/office/drawing/2014/main" id="{CCBB6E5F-A070-16DF-D68B-1E91B1677C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66387" y="6858000"/>
            <a:ext cx="1963554" cy="2942883"/>
          </a:xfrm>
          <a:prstGeom prst="rect">
            <a:avLst/>
          </a:prstGeom>
        </p:spPr>
      </p:pic>
      <p:pic>
        <p:nvPicPr>
          <p:cNvPr id="7" name="Image 6">
            <a:extLst>
              <a:ext uri="{FF2B5EF4-FFF2-40B4-BE49-F238E27FC236}">
                <a16:creationId xmlns:a16="http://schemas.microsoft.com/office/drawing/2014/main" id="{FEF3C568-4EF7-36CF-866A-6DC5938B58A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67682" y="1804301"/>
            <a:ext cx="2751118" cy="4271340"/>
          </a:xfrm>
          <a:prstGeom prst="rect">
            <a:avLst/>
          </a:prstGeom>
        </p:spPr>
      </p:pic>
      <p:pic>
        <p:nvPicPr>
          <p:cNvPr id="8" name="Image 7">
            <a:extLst>
              <a:ext uri="{FF2B5EF4-FFF2-40B4-BE49-F238E27FC236}">
                <a16:creationId xmlns:a16="http://schemas.microsoft.com/office/drawing/2014/main" id="{CBBDDA04-58A6-3207-2FF2-5E592FCECCE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68618" y="-257322"/>
            <a:ext cx="2751118" cy="4123247"/>
          </a:xfrm>
          <a:prstGeom prst="rect">
            <a:avLst/>
          </a:prstGeom>
        </p:spPr>
      </p:pic>
      <p:sp>
        <p:nvSpPr>
          <p:cNvPr id="3" name="ZoneTexte 2">
            <a:extLst>
              <a:ext uri="{FF2B5EF4-FFF2-40B4-BE49-F238E27FC236}">
                <a16:creationId xmlns:a16="http://schemas.microsoft.com/office/drawing/2014/main" id="{D26E641A-AEEF-5F62-C561-BBB8A239C9CA}"/>
              </a:ext>
            </a:extLst>
          </p:cNvPr>
          <p:cNvSpPr txBox="1"/>
          <p:nvPr/>
        </p:nvSpPr>
        <p:spPr>
          <a:xfrm>
            <a:off x="3148419" y="228242"/>
            <a:ext cx="7570381" cy="978729"/>
          </a:xfrm>
          <a:prstGeom prst="rect">
            <a:avLst/>
          </a:prstGeom>
          <a:noFill/>
        </p:spPr>
        <p:txBody>
          <a:bodyPr wrap="square">
            <a:spAutoFit/>
          </a:bodyPr>
          <a:lstStyle/>
          <a:p>
            <a:pPr algn="ctr">
              <a:lnSpc>
                <a:spcPct val="80000"/>
              </a:lnSpc>
              <a:spcBef>
                <a:spcPts val="1000"/>
              </a:spcBef>
              <a:buClr>
                <a:schemeClr val="accent1"/>
              </a:buClr>
            </a:pPr>
            <a:r>
              <a:rPr lang="fr-FR" sz="4000" b="1" dirty="0">
                <a:solidFill>
                  <a:schemeClr val="tx1">
                    <a:lumMod val="75000"/>
                    <a:lumOff val="25000"/>
                  </a:schemeClr>
                </a:solidFill>
              </a:rPr>
              <a:t>Serge Éric</a:t>
            </a:r>
            <a:r>
              <a:rPr lang="fr-FR" sz="3200" b="1" dirty="0">
                <a:solidFill>
                  <a:schemeClr val="tx1">
                    <a:lumMod val="75000"/>
                    <a:lumOff val="25000"/>
                  </a:schemeClr>
                </a:solidFill>
              </a:rPr>
              <a:t>, ingénieur en informatique</a:t>
            </a:r>
          </a:p>
        </p:txBody>
      </p:sp>
      <p:sp>
        <p:nvSpPr>
          <p:cNvPr id="5" name="ZoneTexte 4">
            <a:extLst>
              <a:ext uri="{FF2B5EF4-FFF2-40B4-BE49-F238E27FC236}">
                <a16:creationId xmlns:a16="http://schemas.microsoft.com/office/drawing/2014/main" id="{26CA6713-DB0F-C75D-9774-B97C95E95D8E}"/>
              </a:ext>
            </a:extLst>
          </p:cNvPr>
          <p:cNvSpPr txBox="1"/>
          <p:nvPr/>
        </p:nvSpPr>
        <p:spPr>
          <a:xfrm>
            <a:off x="537807" y="2760555"/>
            <a:ext cx="6096000" cy="3139321"/>
          </a:xfrm>
          <a:prstGeom prst="rect">
            <a:avLst/>
          </a:prstGeom>
          <a:noFill/>
        </p:spPr>
        <p:txBody>
          <a:bodyPr wrap="square">
            <a:spAutoFit/>
          </a:bodyPr>
          <a:lstStyle/>
          <a:p>
            <a:r>
              <a:rPr lang="fr-FR" b="1" dirty="0"/>
              <a:t>Profil</a:t>
            </a:r>
            <a:r>
              <a:rPr lang="fr-FR" dirty="0"/>
              <a:t> :  Serge Éric, 42 ans, ingénieur en informatique</a:t>
            </a:r>
          </a:p>
          <a:p>
            <a:r>
              <a:rPr lang="fr-FR" b="1" dirty="0"/>
              <a:t>Objectifs</a:t>
            </a:r>
            <a:r>
              <a:rPr lang="fr-FR" dirty="0"/>
              <a:t> : Régime cétogène pour la santé et baisse du cholestérol</a:t>
            </a:r>
          </a:p>
          <a:p>
            <a:r>
              <a:rPr lang="fr-FR" dirty="0"/>
              <a:t>F</a:t>
            </a:r>
            <a:r>
              <a:rPr lang="fr-FR" b="1" dirty="0"/>
              <a:t>rustrations </a:t>
            </a:r>
            <a:r>
              <a:rPr lang="fr-FR" dirty="0"/>
              <a:t>: Difficile de trouver des recettes rapides et faciles à son gout</a:t>
            </a:r>
          </a:p>
          <a:p>
            <a:r>
              <a:rPr lang="fr-FR" b="1" dirty="0"/>
              <a:t>Motivations</a:t>
            </a:r>
            <a:r>
              <a:rPr lang="fr-FR" dirty="0"/>
              <a:t>: Des nouvelles recettes cétogènes savoureuses et saines</a:t>
            </a:r>
          </a:p>
          <a:p>
            <a:r>
              <a:rPr lang="fr-FR" b="1" dirty="0"/>
              <a:t>Comportements</a:t>
            </a:r>
            <a:r>
              <a:rPr lang="fr-FR" dirty="0"/>
              <a:t> : Cuisinier amateur, teste souvent des recettes mais peut se décourager</a:t>
            </a:r>
          </a:p>
          <a:p>
            <a:r>
              <a:rPr lang="fr-FR" b="1" dirty="0"/>
              <a:t>Autres détails: </a:t>
            </a:r>
            <a:r>
              <a:rPr lang="fr-FR" dirty="0"/>
              <a:t>Marié, deux enfants, cherche des plats appréciés par la famille</a:t>
            </a:r>
          </a:p>
        </p:txBody>
      </p:sp>
      <p:sp>
        <p:nvSpPr>
          <p:cNvPr id="2" name="Organigramme : Connecteur 1">
            <a:extLst>
              <a:ext uri="{FF2B5EF4-FFF2-40B4-BE49-F238E27FC236}">
                <a16:creationId xmlns:a16="http://schemas.microsoft.com/office/drawing/2014/main" id="{3A2D0C3F-7137-2EF9-27B4-441BEF3AF619}"/>
              </a:ext>
            </a:extLst>
          </p:cNvPr>
          <p:cNvSpPr/>
          <p:nvPr/>
        </p:nvSpPr>
        <p:spPr>
          <a:xfrm>
            <a:off x="11814395" y="6555035"/>
            <a:ext cx="270331" cy="219919"/>
          </a:xfrm>
          <a:prstGeom prst="flowChartConnector">
            <a:avLst/>
          </a:prstGeom>
          <a:solidFill>
            <a:schemeClr val="tx1"/>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200" b="1" dirty="0">
                <a:solidFill>
                  <a:schemeClr val="bg1"/>
                </a:solidFill>
              </a:rPr>
              <a:t>7</a:t>
            </a:r>
          </a:p>
        </p:txBody>
      </p:sp>
    </p:spTree>
    <p:extLst>
      <p:ext uri="{BB962C8B-B14F-4D97-AF65-F5344CB8AC3E}">
        <p14:creationId xmlns:p14="http://schemas.microsoft.com/office/powerpoint/2010/main" val="31356521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B80023-A1FD-39B6-EA2E-EA227F2ADF65}"/>
            </a:ext>
          </a:extLst>
        </p:cNvPr>
        <p:cNvGrpSpPr/>
        <p:nvPr/>
      </p:nvGrpSpPr>
      <p:grpSpPr>
        <a:xfrm>
          <a:off x="0" y="0"/>
          <a:ext cx="0" cy="0"/>
          <a:chOff x="0" y="0"/>
          <a:chExt cx="0" cy="0"/>
        </a:xfrm>
      </p:grpSpPr>
      <p:pic>
        <p:nvPicPr>
          <p:cNvPr id="6" name="Image 5">
            <a:extLst>
              <a:ext uri="{FF2B5EF4-FFF2-40B4-BE49-F238E27FC236}">
                <a16:creationId xmlns:a16="http://schemas.microsoft.com/office/drawing/2014/main" id="{3CDDD1B5-B973-B742-CE5F-93DCDB9A67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79724" y="1497453"/>
            <a:ext cx="2937390" cy="4402423"/>
          </a:xfrm>
          <a:prstGeom prst="rect">
            <a:avLst/>
          </a:prstGeom>
        </p:spPr>
      </p:pic>
      <p:pic>
        <p:nvPicPr>
          <p:cNvPr id="7" name="Image 6">
            <a:extLst>
              <a:ext uri="{FF2B5EF4-FFF2-40B4-BE49-F238E27FC236}">
                <a16:creationId xmlns:a16="http://schemas.microsoft.com/office/drawing/2014/main" id="{D74BD22B-6DFF-930A-EBAD-BEB987C08DE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577782" y="-405415"/>
            <a:ext cx="2751118" cy="4271340"/>
          </a:xfrm>
          <a:prstGeom prst="rect">
            <a:avLst/>
          </a:prstGeom>
        </p:spPr>
      </p:pic>
      <p:pic>
        <p:nvPicPr>
          <p:cNvPr id="8" name="Image 7">
            <a:extLst>
              <a:ext uri="{FF2B5EF4-FFF2-40B4-BE49-F238E27FC236}">
                <a16:creationId xmlns:a16="http://schemas.microsoft.com/office/drawing/2014/main" id="{F447F19C-5F69-2DEC-BD7A-B1A3D7F1C86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68618" y="-257322"/>
            <a:ext cx="2751118" cy="4123247"/>
          </a:xfrm>
          <a:prstGeom prst="rect">
            <a:avLst/>
          </a:prstGeom>
        </p:spPr>
      </p:pic>
      <p:sp>
        <p:nvSpPr>
          <p:cNvPr id="2" name="ZoneTexte 1">
            <a:extLst>
              <a:ext uri="{FF2B5EF4-FFF2-40B4-BE49-F238E27FC236}">
                <a16:creationId xmlns:a16="http://schemas.microsoft.com/office/drawing/2014/main" id="{045E08D9-BC3C-73AA-851B-AF17B78E0160}"/>
              </a:ext>
            </a:extLst>
          </p:cNvPr>
          <p:cNvSpPr txBox="1"/>
          <p:nvPr/>
        </p:nvSpPr>
        <p:spPr>
          <a:xfrm>
            <a:off x="5763200" y="2294827"/>
            <a:ext cx="6096000" cy="2585323"/>
          </a:xfrm>
          <a:prstGeom prst="rect">
            <a:avLst/>
          </a:prstGeom>
          <a:noFill/>
        </p:spPr>
        <p:txBody>
          <a:bodyPr wrap="square">
            <a:spAutoFit/>
          </a:bodyPr>
          <a:lstStyle/>
          <a:p>
            <a:r>
              <a:rPr lang="fr-FR" b="1" dirty="0"/>
              <a:t>Profil</a:t>
            </a:r>
            <a:r>
              <a:rPr lang="fr-FR" dirty="0"/>
              <a:t> :  Sophie Marceau, 36 ans, nutritionniste</a:t>
            </a:r>
          </a:p>
          <a:p>
            <a:r>
              <a:rPr lang="fr-FR" b="1" dirty="0"/>
              <a:t>Objectifs</a:t>
            </a:r>
            <a:r>
              <a:rPr lang="fr-FR" dirty="0"/>
              <a:t> : Eduquer ses clients sur le régime cétogène </a:t>
            </a:r>
          </a:p>
          <a:p>
            <a:r>
              <a:rPr lang="fr-FR" dirty="0"/>
              <a:t>F</a:t>
            </a:r>
            <a:r>
              <a:rPr lang="fr-FR" b="1" dirty="0"/>
              <a:t>rustrations </a:t>
            </a:r>
            <a:r>
              <a:rPr lang="fr-FR" dirty="0"/>
              <a:t>: Manque de source fiable en ligne sur le ceto</a:t>
            </a:r>
          </a:p>
          <a:p>
            <a:r>
              <a:rPr lang="fr-FR" b="1" dirty="0"/>
              <a:t>Motivations</a:t>
            </a:r>
            <a:r>
              <a:rPr lang="fr-FR" dirty="0"/>
              <a:t>: Partager ses connaissances et recettes pour aider ses clients</a:t>
            </a:r>
          </a:p>
          <a:p>
            <a:r>
              <a:rPr lang="fr-FR" b="1" dirty="0"/>
              <a:t>Comportements</a:t>
            </a:r>
            <a:r>
              <a:rPr lang="fr-FR" dirty="0"/>
              <a:t> : Cherche activement de nouvelles recettes et les partages</a:t>
            </a:r>
          </a:p>
          <a:p>
            <a:r>
              <a:rPr lang="fr-FR" b="1" dirty="0"/>
              <a:t>Autres détails: </a:t>
            </a:r>
            <a:r>
              <a:rPr lang="fr-FR" dirty="0"/>
              <a:t>Maman de trois enfants, privilégie les repas rapides et nutritifs, active sur les réseaux sociaux</a:t>
            </a:r>
          </a:p>
        </p:txBody>
      </p:sp>
      <p:sp>
        <p:nvSpPr>
          <p:cNvPr id="4" name="ZoneTexte 3">
            <a:extLst>
              <a:ext uri="{FF2B5EF4-FFF2-40B4-BE49-F238E27FC236}">
                <a16:creationId xmlns:a16="http://schemas.microsoft.com/office/drawing/2014/main" id="{6BA8A36B-1A66-9908-F1D2-03D4EF999340}"/>
              </a:ext>
            </a:extLst>
          </p:cNvPr>
          <p:cNvSpPr txBox="1"/>
          <p:nvPr/>
        </p:nvSpPr>
        <p:spPr>
          <a:xfrm>
            <a:off x="3285519" y="218647"/>
            <a:ext cx="7570381" cy="584775"/>
          </a:xfrm>
          <a:prstGeom prst="rect">
            <a:avLst/>
          </a:prstGeom>
          <a:noFill/>
        </p:spPr>
        <p:txBody>
          <a:bodyPr wrap="square">
            <a:spAutoFit/>
          </a:bodyPr>
          <a:lstStyle/>
          <a:p>
            <a:pPr algn="ctr">
              <a:lnSpc>
                <a:spcPct val="80000"/>
              </a:lnSpc>
              <a:spcBef>
                <a:spcPts val="1000"/>
              </a:spcBef>
              <a:buClr>
                <a:schemeClr val="accent1"/>
              </a:buClr>
            </a:pPr>
            <a:r>
              <a:rPr lang="fr-FR" sz="4000" b="1" dirty="0">
                <a:solidFill>
                  <a:schemeClr val="tx1">
                    <a:lumMod val="75000"/>
                    <a:lumOff val="25000"/>
                  </a:schemeClr>
                </a:solidFill>
              </a:rPr>
              <a:t>Sophie Marceau</a:t>
            </a:r>
            <a:r>
              <a:rPr lang="fr-FR" sz="3200" b="1" dirty="0">
                <a:solidFill>
                  <a:schemeClr val="tx1">
                    <a:lumMod val="75000"/>
                    <a:lumOff val="25000"/>
                  </a:schemeClr>
                </a:solidFill>
              </a:rPr>
              <a:t>, nutritionniste</a:t>
            </a:r>
          </a:p>
        </p:txBody>
      </p:sp>
      <p:sp>
        <p:nvSpPr>
          <p:cNvPr id="3" name="Organigramme : Connecteur 2">
            <a:extLst>
              <a:ext uri="{FF2B5EF4-FFF2-40B4-BE49-F238E27FC236}">
                <a16:creationId xmlns:a16="http://schemas.microsoft.com/office/drawing/2014/main" id="{27457B9A-9932-F3E0-81BC-BDBEBC16491F}"/>
              </a:ext>
            </a:extLst>
          </p:cNvPr>
          <p:cNvSpPr/>
          <p:nvPr/>
        </p:nvSpPr>
        <p:spPr>
          <a:xfrm>
            <a:off x="11814395" y="6555035"/>
            <a:ext cx="270331" cy="219919"/>
          </a:xfrm>
          <a:prstGeom prst="flowChartConnector">
            <a:avLst/>
          </a:prstGeom>
          <a:solidFill>
            <a:schemeClr val="tx1"/>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200" b="1" dirty="0">
                <a:solidFill>
                  <a:schemeClr val="bg1"/>
                </a:solidFill>
              </a:rPr>
              <a:t>8</a:t>
            </a:r>
          </a:p>
        </p:txBody>
      </p:sp>
    </p:spTree>
    <p:extLst>
      <p:ext uri="{BB962C8B-B14F-4D97-AF65-F5344CB8AC3E}">
        <p14:creationId xmlns:p14="http://schemas.microsoft.com/office/powerpoint/2010/main" val="40459987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A9C2FBA-F9A7-927C-7053-E82280C2967A}"/>
              </a:ext>
            </a:extLst>
          </p:cNvPr>
          <p:cNvSpPr>
            <a:spLocks noGrp="1"/>
          </p:cNvSpPr>
          <p:nvPr>
            <p:ph type="ctrTitle"/>
          </p:nvPr>
        </p:nvSpPr>
        <p:spPr>
          <a:xfrm>
            <a:off x="2589213" y="310896"/>
            <a:ext cx="7013574" cy="872893"/>
          </a:xfrm>
        </p:spPr>
        <p:txBody>
          <a:bodyPr>
            <a:normAutofit fontScale="90000"/>
          </a:bodyPr>
          <a:lstStyle/>
          <a:p>
            <a:r>
              <a:rPr lang="fr-FR" dirty="0"/>
              <a:t>Analyse des persona</a:t>
            </a:r>
          </a:p>
        </p:txBody>
      </p:sp>
      <p:pic>
        <p:nvPicPr>
          <p:cNvPr id="6" name="Image 5">
            <a:extLst>
              <a:ext uri="{FF2B5EF4-FFF2-40B4-BE49-F238E27FC236}">
                <a16:creationId xmlns:a16="http://schemas.microsoft.com/office/drawing/2014/main" id="{91759A3A-8D11-C3C3-DC1E-F1658A2EBE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02787" y="2049637"/>
            <a:ext cx="1963554" cy="2942883"/>
          </a:xfrm>
          <a:prstGeom prst="rect">
            <a:avLst/>
          </a:prstGeom>
        </p:spPr>
      </p:pic>
      <p:pic>
        <p:nvPicPr>
          <p:cNvPr id="7" name="Image 6">
            <a:extLst>
              <a:ext uri="{FF2B5EF4-FFF2-40B4-BE49-F238E27FC236}">
                <a16:creationId xmlns:a16="http://schemas.microsoft.com/office/drawing/2014/main" id="{995D23B5-8587-FFAF-A604-217EDE670B0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24480" y="2049637"/>
            <a:ext cx="1895475" cy="2942883"/>
          </a:xfrm>
          <a:prstGeom prst="rect">
            <a:avLst/>
          </a:prstGeom>
        </p:spPr>
      </p:pic>
      <p:pic>
        <p:nvPicPr>
          <p:cNvPr id="8" name="Image 7">
            <a:extLst>
              <a:ext uri="{FF2B5EF4-FFF2-40B4-BE49-F238E27FC236}">
                <a16:creationId xmlns:a16="http://schemas.microsoft.com/office/drawing/2014/main" id="{7E04C6FD-51EC-7D91-295C-B088F0E9A25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05082" y="1999537"/>
            <a:ext cx="1963554" cy="2942883"/>
          </a:xfrm>
          <a:prstGeom prst="rect">
            <a:avLst/>
          </a:prstGeom>
        </p:spPr>
      </p:pic>
      <p:sp>
        <p:nvSpPr>
          <p:cNvPr id="3" name="Organigramme : Connecteur 2">
            <a:extLst>
              <a:ext uri="{FF2B5EF4-FFF2-40B4-BE49-F238E27FC236}">
                <a16:creationId xmlns:a16="http://schemas.microsoft.com/office/drawing/2014/main" id="{460C9068-F2B1-C38C-FA9A-2613F25E1B7C}"/>
              </a:ext>
            </a:extLst>
          </p:cNvPr>
          <p:cNvSpPr/>
          <p:nvPr/>
        </p:nvSpPr>
        <p:spPr>
          <a:xfrm>
            <a:off x="11814395" y="6555035"/>
            <a:ext cx="270331" cy="219919"/>
          </a:xfrm>
          <a:prstGeom prst="flowChartConnector">
            <a:avLst/>
          </a:prstGeom>
          <a:solidFill>
            <a:schemeClr val="tx1"/>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200" b="1" dirty="0">
                <a:solidFill>
                  <a:schemeClr val="bg1"/>
                </a:solidFill>
              </a:rPr>
              <a:t>9</a:t>
            </a:r>
          </a:p>
        </p:txBody>
      </p:sp>
    </p:spTree>
    <p:extLst>
      <p:ext uri="{BB962C8B-B14F-4D97-AF65-F5344CB8AC3E}">
        <p14:creationId xmlns:p14="http://schemas.microsoft.com/office/powerpoint/2010/main" val="18342585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Brin">
  <a:themeElements>
    <a:clrScheme name="Brin">
      <a:dk1>
        <a:sysClr val="windowText" lastClr="000000"/>
      </a:dk1>
      <a:lt1>
        <a:sysClr val="window" lastClr="FFFFFF"/>
      </a:lt1>
      <a:dk2>
        <a:srgbClr val="2C333A"/>
      </a:dk2>
      <a:lt2>
        <a:srgbClr val="D6ECED"/>
      </a:lt2>
      <a:accent1>
        <a:srgbClr val="DE32DE"/>
      </a:accent1>
      <a:accent2>
        <a:srgbClr val="F42B8A"/>
      </a:accent2>
      <a:accent3>
        <a:srgbClr val="349FE7"/>
      </a:accent3>
      <a:accent4>
        <a:srgbClr val="565FF8"/>
      </a:accent4>
      <a:accent5>
        <a:srgbClr val="876BE7"/>
      </a:accent5>
      <a:accent6>
        <a:srgbClr val="F268C2"/>
      </a:accent6>
      <a:hlink>
        <a:srgbClr val="F55CF9"/>
      </a:hlink>
      <a:folHlink>
        <a:srgbClr val="E8A0EE"/>
      </a:folHlink>
    </a:clrScheme>
    <a:fontScheme name="Brin">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Brin">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F20B7C8E-B819-43F3-AAF9-EE50B1A83630}"/>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Wisp</Template>
  <TotalTime>40133</TotalTime>
  <Words>4291</Words>
  <Application>Microsoft Office PowerPoint</Application>
  <PresentationFormat>Grand écran</PresentationFormat>
  <Paragraphs>545</Paragraphs>
  <Slides>58</Slides>
  <Notes>56</Notes>
  <HiddenSlides>0</HiddenSlides>
  <MMClips>0</MMClips>
  <ScaleCrop>false</ScaleCrop>
  <HeadingPairs>
    <vt:vector size="6" baseType="variant">
      <vt:variant>
        <vt:lpstr>Polices utilisées</vt:lpstr>
      </vt:variant>
      <vt:variant>
        <vt:i4>7</vt:i4>
      </vt:variant>
      <vt:variant>
        <vt:lpstr>Thème</vt:lpstr>
      </vt:variant>
      <vt:variant>
        <vt:i4>1</vt:i4>
      </vt:variant>
      <vt:variant>
        <vt:lpstr>Titres des diapositives</vt:lpstr>
      </vt:variant>
      <vt:variant>
        <vt:i4>58</vt:i4>
      </vt:variant>
    </vt:vector>
  </HeadingPairs>
  <TitlesOfParts>
    <vt:vector size="66" baseType="lpstr">
      <vt:lpstr>Arial</vt:lpstr>
      <vt:lpstr>Calibri</vt:lpstr>
      <vt:lpstr>Century Gothic</vt:lpstr>
      <vt:lpstr>Consolas</vt:lpstr>
      <vt:lpstr>Lato</vt:lpstr>
      <vt:lpstr>Poppins</vt:lpstr>
      <vt:lpstr>Wingdings 3</vt:lpstr>
      <vt:lpstr>Brin</vt:lpstr>
      <vt:lpstr>Projet partage de recette KETO</vt:lpstr>
      <vt:lpstr>Présentation PowerPoint</vt:lpstr>
      <vt:lpstr>Présentation PowerPoint</vt:lpstr>
      <vt:lpstr>Sujet du projet</vt:lpstr>
      <vt:lpstr>Présentation PowerPoint</vt:lpstr>
      <vt:lpstr>Présentation PowerPoint</vt:lpstr>
      <vt:lpstr>Présentation PowerPoint</vt:lpstr>
      <vt:lpstr>Présentation PowerPoint</vt:lpstr>
      <vt:lpstr>Analyse des persona</vt:lpstr>
      <vt:lpstr>Expression du besoin</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Structure MVC</vt:lpstr>
      <vt:lpstr>Modele</vt:lpstr>
      <vt:lpstr>Vue</vt:lpstr>
      <vt:lpstr>Controller</vt:lpstr>
      <vt:lpstr>Présentation PowerPoint</vt:lpstr>
      <vt:lpstr>REST  (Representational State Transfer)</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Déploiement et mise en place d’un pipeline CI/CD</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Hasina</dc:creator>
  <cp:lastModifiedBy>Hasina Rakotomalala</cp:lastModifiedBy>
  <cp:revision>51</cp:revision>
  <dcterms:created xsi:type="dcterms:W3CDTF">2024-10-10T07:56:02Z</dcterms:created>
  <dcterms:modified xsi:type="dcterms:W3CDTF">2025-03-13T08:01:55Z</dcterms:modified>
</cp:coreProperties>
</file>